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72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684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12/15/2013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12/15/2013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3588" y="5900384"/>
            <a:ext cx="7969542" cy="781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588" y="1825625"/>
            <a:ext cx="10220212" cy="4074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12/15/2013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714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6" r:id="rId3"/>
    <p:sldLayoutId id="2147483668" r:id="rId4"/>
    <p:sldLayoutId id="2147483662" r:id="rId5"/>
    <p:sldLayoutId id="2147483669" r:id="rId6"/>
    <p:sldLayoutId id="2147483670" r:id="rId7"/>
    <p:sldLayoutId id="2147483663" r:id="rId8"/>
    <p:sldLayoutId id="2147483671" r:id="rId9"/>
    <p:sldLayoutId id="2147483672" r:id="rId10"/>
    <p:sldLayoutId id="2147483664" r:id="rId11"/>
    <p:sldLayoutId id="2147483673" r:id="rId12"/>
    <p:sldLayoutId id="2147483674" r:id="rId13"/>
    <p:sldLayoutId id="2147483665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200" b="1" dirty="0" smtClean="0"/>
              <a:t>Waves</a:t>
            </a:r>
            <a:endParaRPr lang="en-US" sz="3200" b="1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sz="3200" b="1" dirty="0" smtClean="0">
                <a:hlinkClick r:id="rId2" action="ppaction://hlinksldjump"/>
              </a:rPr>
              <a:t>10</a:t>
            </a:r>
            <a:endParaRPr lang="en-US" sz="3200" b="1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sz="3200" b="1" dirty="0" smtClean="0">
                <a:hlinkClick r:id="rId3" action="ppaction://hlinksldjump"/>
              </a:rPr>
              <a:t>20</a:t>
            </a:r>
            <a:endParaRPr lang="en-US" sz="3200" b="1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3200" b="1" dirty="0" smtClean="0">
                <a:hlinkClick r:id="rId4" action="ppaction://hlinksldjump"/>
              </a:rPr>
              <a:t>30</a:t>
            </a:r>
            <a:endParaRPr lang="en-US" sz="3200" b="1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z="3200" b="1" dirty="0" smtClean="0">
                <a:hlinkClick r:id="rId5" action="ppaction://hlinksldjump"/>
              </a:rPr>
              <a:t>40</a:t>
            </a:r>
            <a:endParaRPr lang="en-US" sz="3200" b="1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>
          <a:xfrm>
            <a:off x="473380" y="5586207"/>
            <a:ext cx="2099258" cy="914400"/>
          </a:xfrm>
        </p:spPr>
        <p:txBody>
          <a:bodyPr/>
          <a:lstStyle/>
          <a:p>
            <a:r>
              <a:rPr lang="en-US" sz="3200" b="1" dirty="0" smtClean="0">
                <a:hlinkClick r:id="rId6" action="ppaction://hlinksldjump"/>
              </a:rPr>
              <a:t>50</a:t>
            </a:r>
            <a:endParaRPr lang="en-US" sz="2800" b="1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3200" b="1" dirty="0" smtClean="0"/>
              <a:t>Heat</a:t>
            </a:r>
            <a:endParaRPr lang="en-US" sz="3200" b="1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z="3200" b="1" dirty="0" smtClean="0">
                <a:hlinkClick r:id="rId7" action="ppaction://hlinksldjump"/>
              </a:rPr>
              <a:t>10</a:t>
            </a:r>
            <a:endParaRPr lang="en-US" sz="3200" b="1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sz="3200" b="1" dirty="0" smtClean="0">
                <a:hlinkClick r:id="rId8" action="ppaction://hlinksldjump"/>
              </a:rPr>
              <a:t>20</a:t>
            </a:r>
            <a:endParaRPr lang="en-US" sz="3200" b="1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3200" b="1" dirty="0" smtClean="0">
                <a:hlinkClick r:id="rId9" action="ppaction://hlinksldjump"/>
              </a:rPr>
              <a:t>30</a:t>
            </a:r>
            <a:endParaRPr lang="en-US" sz="3200" b="1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3200" b="1" dirty="0" smtClean="0">
                <a:hlinkClick r:id="rId10" action="ppaction://hlinksldjump"/>
              </a:rPr>
              <a:t>40</a:t>
            </a:r>
            <a:endParaRPr lang="en-US" sz="3200" b="1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3200" b="1" dirty="0" smtClean="0">
                <a:hlinkClick r:id="rId11" action="ppaction://hlinksldjump"/>
              </a:rPr>
              <a:t>50</a:t>
            </a:r>
            <a:endParaRPr lang="en-US" sz="3200" b="1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3200" b="1" dirty="0" smtClean="0"/>
              <a:t>Waves 2</a:t>
            </a:r>
            <a:endParaRPr lang="en-US" sz="3200" b="1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sz="3200" b="1" dirty="0" smtClean="0">
                <a:hlinkClick r:id="rId12" action="ppaction://hlinksldjump"/>
              </a:rPr>
              <a:t>10</a:t>
            </a:r>
            <a:endParaRPr lang="en-US" sz="3200" b="1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3200" b="1" dirty="0" smtClean="0">
                <a:hlinkClick r:id="rId13" action="ppaction://hlinksldjump"/>
              </a:rPr>
              <a:t>20</a:t>
            </a:r>
            <a:endParaRPr lang="en-US" sz="3200" b="1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3200" b="1" dirty="0" smtClean="0">
                <a:hlinkClick r:id="rId14" action="ppaction://hlinksldjump"/>
              </a:rPr>
              <a:t>30</a:t>
            </a:r>
            <a:endParaRPr lang="en-US" sz="3200" b="1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3200" b="1" dirty="0" smtClean="0">
                <a:hlinkClick r:id="rId15" action="ppaction://hlinksldjump"/>
              </a:rPr>
              <a:t>40</a:t>
            </a:r>
            <a:endParaRPr lang="en-US" sz="3200" b="1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sz="3200" b="1" dirty="0" smtClean="0">
                <a:hlinkClick r:id="rId16" action="ppaction://hlinksldjump"/>
              </a:rPr>
              <a:t>50</a:t>
            </a:r>
            <a:endParaRPr lang="en-US" sz="3200" b="1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3200" b="1" dirty="0" smtClean="0"/>
              <a:t>Buoyancy</a:t>
            </a:r>
            <a:endParaRPr lang="en-US" sz="3200" b="1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sz="3200" b="1" dirty="0" smtClean="0">
                <a:hlinkClick r:id="rId17" action="ppaction://hlinksldjump"/>
              </a:rPr>
              <a:t>10</a:t>
            </a:r>
            <a:endParaRPr lang="en-US" sz="3200" b="1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3200" b="1" dirty="0" smtClean="0">
                <a:hlinkClick r:id="rId18" action="ppaction://hlinksldjump"/>
              </a:rPr>
              <a:t>20</a:t>
            </a:r>
            <a:endParaRPr lang="en-US" sz="3200" b="1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3200" b="1" dirty="0" smtClean="0">
                <a:hlinkClick r:id="rId19" action="ppaction://hlinksldjump"/>
              </a:rPr>
              <a:t>30</a:t>
            </a:r>
            <a:endParaRPr lang="en-US" sz="3200" b="1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sz="3200" b="1" dirty="0" smtClean="0">
                <a:hlinkClick r:id="rId20" action="ppaction://hlinksldjump"/>
              </a:rPr>
              <a:t>40</a:t>
            </a:r>
            <a:endParaRPr lang="en-US" sz="3200" b="1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sz="3200" b="1" dirty="0" smtClean="0">
                <a:hlinkClick r:id="rId21" action="ppaction://hlinksldjump"/>
              </a:rPr>
              <a:t>50</a:t>
            </a:r>
            <a:endParaRPr lang="en-US" sz="3200" b="1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z="3200" b="1" dirty="0" err="1" smtClean="0"/>
              <a:t>Misc</a:t>
            </a:r>
            <a:endParaRPr lang="en-US" sz="3200" b="1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3200" b="1" dirty="0" smtClean="0">
                <a:hlinkClick r:id="rId22" action="ppaction://hlinksldjump"/>
              </a:rPr>
              <a:t>10</a:t>
            </a:r>
            <a:endParaRPr lang="en-US" sz="3200" b="1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3200" b="1" dirty="0" smtClean="0">
                <a:hlinkClick r:id="rId23" action="ppaction://hlinksldjump"/>
              </a:rPr>
              <a:t>20</a:t>
            </a:r>
            <a:endParaRPr lang="en-US" sz="3200" b="1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3200" b="1" dirty="0" smtClean="0">
                <a:hlinkClick r:id="rId24" action="ppaction://hlinksldjump"/>
              </a:rPr>
              <a:t>30</a:t>
            </a:r>
            <a:endParaRPr lang="en-US" sz="3200" b="1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sz="3200" b="1" dirty="0" smtClean="0">
                <a:hlinkClick r:id="rId25" action="ppaction://hlinksldjump"/>
              </a:rPr>
              <a:t>40</a:t>
            </a:r>
            <a:endParaRPr lang="en-US" sz="3200" b="1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sz="3200" b="1" dirty="0" smtClean="0">
                <a:hlinkClick r:id="rId26" action="ppaction://hlinksldjump"/>
              </a:rPr>
              <a:t>50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15814"/>
            <a:ext cx="9506259" cy="4923693"/>
          </a:xfrm>
        </p:spPr>
        <p:txBody>
          <a:bodyPr/>
          <a:lstStyle/>
          <a:p>
            <a:r>
              <a:rPr lang="en-US" b="1" u="sng" dirty="0" smtClean="0"/>
              <a:t>Sound waves </a:t>
            </a:r>
          </a:p>
          <a:p>
            <a:r>
              <a:rPr lang="en-US" dirty="0" smtClean="0"/>
              <a:t>are longitudinal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Travel around 330 m/s (depending on temp)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Can not travel through a vacuum</a:t>
            </a:r>
          </a:p>
          <a:p>
            <a:pPr marL="457200" indent="-457200">
              <a:buFontTx/>
              <a:buChar char="-"/>
            </a:pPr>
            <a:endParaRPr lang="en-US" dirty="0" smtClean="0"/>
          </a:p>
          <a:p>
            <a:pPr marL="457200" indent="-457200">
              <a:buFontTx/>
              <a:buChar char="-"/>
            </a:pPr>
            <a:endParaRPr lang="en-US" dirty="0"/>
          </a:p>
          <a:p>
            <a:pPr marL="457200" indent="-457200">
              <a:buFontTx/>
              <a:buChar char="-"/>
            </a:pPr>
            <a:r>
              <a:rPr lang="en-US" b="1" u="sng" dirty="0" smtClean="0"/>
              <a:t>E-M waves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Are transverse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Travel at speed of light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Include </a:t>
            </a:r>
            <a:r>
              <a:rPr lang="en-US" dirty="0" err="1" smtClean="0"/>
              <a:t>radiowaves</a:t>
            </a:r>
            <a:r>
              <a:rPr lang="en-US" dirty="0" smtClean="0"/>
              <a:t> </a:t>
            </a:r>
            <a:r>
              <a:rPr lang="en-US" dirty="0" err="1" smtClean="0"/>
              <a:t>tv</a:t>
            </a:r>
            <a:r>
              <a:rPr lang="en-US" dirty="0" smtClean="0"/>
              <a:t>- NOT SOUND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Can travel through a vacuum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Which of the following is </a:t>
            </a:r>
            <a:r>
              <a:rPr lang="en-US" b="1" u="sng" dirty="0" smtClean="0"/>
              <a:t>not </a:t>
            </a:r>
            <a:r>
              <a:rPr lang="en-US" dirty="0" smtClean="0"/>
              <a:t>true about sound waves?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Sound is a transverse wave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Sound can travel through a vacuum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Sound moves at right angles to the direction of travel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37846"/>
            <a:ext cx="8885530" cy="2938003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Sound is a transverse </a:t>
            </a:r>
            <a:r>
              <a:rPr lang="en-US" sz="3600" dirty="0" smtClean="0"/>
              <a:t>wave  </a:t>
            </a:r>
            <a:r>
              <a:rPr lang="en-US" sz="3600" b="1" u="sng" dirty="0" smtClean="0"/>
              <a:t>FALSE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 smtClean="0"/>
              <a:t>Sound </a:t>
            </a:r>
            <a:r>
              <a:rPr lang="en-US" sz="3600" dirty="0"/>
              <a:t>can travel through a </a:t>
            </a:r>
            <a:r>
              <a:rPr lang="en-US" sz="3600" dirty="0" smtClean="0"/>
              <a:t>vacuum </a:t>
            </a:r>
            <a:r>
              <a:rPr lang="en-US" sz="3600" b="1" u="sng" dirty="0" smtClean="0"/>
              <a:t>FALSE</a:t>
            </a:r>
            <a:endParaRPr lang="en-US" sz="3600" b="1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Sound moves at right angles to the direction of </a:t>
            </a:r>
            <a:r>
              <a:rPr lang="en-US" sz="3600" dirty="0" smtClean="0"/>
              <a:t>travel-</a:t>
            </a:r>
            <a:r>
              <a:rPr lang="en-US" sz="3600" b="1" u="sng" dirty="0" smtClean="0"/>
              <a:t>TRUE</a:t>
            </a:r>
            <a:endParaRPr lang="en-US" sz="3600" b="1" u="sng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Which is not correct?</a:t>
            </a:r>
          </a:p>
          <a:p>
            <a:pPr marL="514350" indent="-514350">
              <a:buAutoNum type="alphaLcPeriod"/>
            </a:pPr>
            <a:r>
              <a:rPr lang="en-US" dirty="0" smtClean="0"/>
              <a:t>Sparklers don’t burn because there is very few molecules to transfer the energy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energy in the sparkler molecules is very high</a:t>
            </a:r>
          </a:p>
          <a:p>
            <a:pPr marL="514350" indent="-514350">
              <a:buAutoNum type="alphaLcPeriod"/>
            </a:pPr>
            <a:r>
              <a:rPr lang="en-US" dirty="0" smtClean="0"/>
              <a:t>The higher the temperature of the object, the shorter the wavelength</a:t>
            </a:r>
          </a:p>
          <a:p>
            <a:pPr marL="514350" indent="-514350">
              <a:buAutoNum type="alphaLcPeriod"/>
            </a:pPr>
            <a:r>
              <a:rPr lang="en-US" dirty="0" smtClean="0"/>
              <a:t>Sparklers burn because there is a high concentration of heat in the molecules and they should be outlawed.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US" dirty="0"/>
              <a:t>Sparklers don’t burn because there is very few molecules to transfer the energy</a:t>
            </a:r>
          </a:p>
          <a:p>
            <a:pPr marL="514350" indent="-514350">
              <a:buAutoNum type="alphaLcPeriod"/>
            </a:pPr>
            <a:r>
              <a:rPr lang="en-US" dirty="0"/>
              <a:t>The energy in the sparkler molecules is very high</a:t>
            </a:r>
          </a:p>
          <a:p>
            <a:pPr marL="514350" indent="-514350">
              <a:buAutoNum type="alphaLcPeriod"/>
            </a:pPr>
            <a:r>
              <a:rPr lang="en-US" dirty="0"/>
              <a:t>The higher the temperature of the object, the shorter the wavelength</a:t>
            </a:r>
          </a:p>
          <a:p>
            <a:pPr marL="514350" indent="-514350">
              <a:buAutoNum type="alphaLcPeriod"/>
            </a:pPr>
            <a:r>
              <a:rPr lang="en-US" sz="3600" b="1" dirty="0"/>
              <a:t>Sparklers burn because there is a high concentration of heat in the molecules and they should be outlawed</a:t>
            </a:r>
            <a:r>
              <a:rPr lang="en-US" sz="3600" b="1" dirty="0" smtClean="0"/>
              <a:t>. WRONG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smtClean="0"/>
              <a:t>pot </a:t>
            </a:r>
            <a:r>
              <a:rPr lang="en-US" dirty="0"/>
              <a:t>of hot water will cool to room temperature faster in </a:t>
            </a:r>
            <a:r>
              <a:rPr lang="en-US" dirty="0" smtClean="0"/>
              <a:t>a___ pot</a:t>
            </a:r>
          </a:p>
          <a:p>
            <a:pPr marL="514350" indent="-514350">
              <a:buAutoNum type="alphaLcPeriod"/>
            </a:pPr>
            <a:r>
              <a:rPr lang="en-US" dirty="0" smtClean="0"/>
              <a:t>Silver</a:t>
            </a:r>
          </a:p>
          <a:p>
            <a:pPr marL="514350" indent="-514350">
              <a:buAutoNum type="alphaLcPeriod"/>
            </a:pPr>
            <a:r>
              <a:rPr lang="en-US" dirty="0" smtClean="0"/>
              <a:t>White</a:t>
            </a:r>
          </a:p>
          <a:p>
            <a:pPr marL="514350" indent="-514350">
              <a:buAutoNum type="alphaLcPeriod"/>
            </a:pPr>
            <a:r>
              <a:rPr lang="en-US" dirty="0" smtClean="0"/>
              <a:t>black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c. black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b="1" dirty="0" smtClean="0"/>
              <a:t>What is a Chinook Wind?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18232" y="0"/>
            <a:ext cx="8885530" cy="2001892"/>
          </a:xfrm>
        </p:spPr>
        <p:txBody>
          <a:bodyPr/>
          <a:lstStyle/>
          <a:p>
            <a:r>
              <a:rPr lang="en-US" smtClean="0"/>
              <a:t>Category 2 answer for 30 points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4098" name="Picture 2" descr="https://encrypted-tbn3.gstatic.com/images?q=tbn:ANd9GcQvix4T6AxS0d1gfIB6vWT35hIRlyry1Vuk6q3FGdwMwGGojsOB5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944" y="866775"/>
            <a:ext cx="7605102" cy="462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If water is in a phase change (boiling), what happens to the temperature of that water if the temperature is turned up?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76141" y="3009694"/>
            <a:ext cx="8885530" cy="2001892"/>
          </a:xfrm>
        </p:spPr>
        <p:txBody>
          <a:bodyPr/>
          <a:lstStyle/>
          <a:p>
            <a:pPr algn="ctr"/>
            <a:r>
              <a:rPr lang="en-US" dirty="0" smtClean="0"/>
              <a:t>Nothing would happen to the temperature of the water. Temperature increase would cause a change in phase, but as long as it is liquid water (not steam), the temp. does not change.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  <p:sp>
        <p:nvSpPr>
          <p:cNvPr id="2" name="AutoShape 2" descr="data:image/jpeg;base64,/9j/4AAQSkZJRgABAQAAAQABAAD/2wCEAAkGBxQSEhQTERQUExUUFxcVGBcWFxwWHhccHhsdIB4dHhocHSkiIBslHRUiITIhJikrMS4uGiEzODMuNygtLi4BCgoKDg0OGhAQGzckHyUtLCwsLCwsLCwsLCwsLCwsLCwsLCwsLCwsLCwsLCwsLCwsLCwsLCwsNCwsLCwsLCwsLP/AABEIAJ4BPgMBIgACEQEDEQH/xAAbAAEAAwEBAQEAAAAAAAAAAAAAAwUGBAIBB//EAEgQAAIBAgQDAwYIDQMDBQAAAAECEQADBBIhMQUTQQYiUTJCYXGBkxQWIzNjkdLTFTRDUlNUYmRyc6OxsoKSoSTB8IOis9Hh/8QAGQEBAQEBAQEAAAAAAAAAAAAAAAECAwUE/8QALREBAAECBAUCBQUBAAAAAAAAAAECEQMSEyEEMUGS0lFSFGFxgbGRocHR8EL/2gAMAwEAAhEDEQA/AP3GlKUClKUHzMJjr/5/9V9qtw343f8A5OH/AMr1WVApSlApSlApSlApSlApSlApSlApSlApXLiOIWrZId1UiCQTG4Yj/i23+0+FQDjuHmOcgMFtTEAZpmdj3G0OvcbwNS4saVWjjlg5QLgJYEwNwASCSNxBUjxkVEvaXCmTzkyjTNIiZcEeMrymmRplPgYXgst6Vw2+L2GNwC6h5QJfXyQCQSfRKkT4qfA14PHMP+mtnUro0wQzKZjaGRgT0INLwWWNKq7faHDFc3NVRDMc3dgLmmZ28hj6lJ2FWVq4GAYaggEeqrceqUpQRDEqXNvMM4AYr1gzB/8Aafqo2IQCSygQTMiIG59Qqo4v2bW+7uXKs6BJA7ygLdXRpkTz5/01WL2K2+VWNSRy2gTIOWbhMFWMhs2uoiTWbyuzVWcSjRlYGZjXePDx9deuasZswjxnT66zI7HqFY5gXKgAhAmWObIUySoPPI6wB1rzhezlx8Pct3RatNcvc3KiHKsIqxlVxr3J8ojX2UvJs01vEI3ksp1K6EHUbj1jqK+89YnMsa6yOm/9j9VZj4mDmBxdAgk6JGslpgMFzFm1lSCAogRTB9i0UzcZH71tgOXooUoSBmZj3jb1160vJs1Yry7hQSxAAEknQADqarCDg8MsZrq4e1BVVJZwq+aok59NBsZjTcU17tBbx3D1e0GHwl1w7I2jW2L5bisOjKob6qTVaHTBw9TEpp9Za0GdRrX2viiBA6V9rTkVz8QxQtW2uFWYKJIXePb0G9dFR37IdWRhKsCpG0giDqKCovdolD5BadizOlqCg5rI2V4ltMp8YkAxNerfaAOE5dq4xuZcgMKDKliSZ0gL/wAr41Nd4DZZmYh5JzAi44yEnMSkN3CSJOWJ6zJqa7wu2yW0gqLUZMrMpWFy6MDPkmN9azuuzgwmM/6i8zJcQmxhmK5C5WXvCDkkEgnYE+O2tWvwtZiH3Zfm33Ak65YjwOxOgk1X8NsLbxF1EEKtjDgCSdA17qdSfSa7eI45bKhnDkFkTuqW1ZgomNhJ1J0FWOQ9DGL4XNlPzb+dt5u/iPN6xQ4xfB/O/Jv5u/m/V49JqvftCgbIEuMxZltgZPlSpYPklxopQzmy+iZFdP4YsxbbOIuKHU6+SdidNAZjWNdKXRP8LXaH3UfNv523m7eJ6dYr58NWJi5sW+aubAwdMsz4DcjUSK4m7RWBPeMKFLEjLlksDIaCMotsxkbCa9HtDh/0hnaMjyDJEFcsgypEHXSlx2/ClmIffL5DxMTvliI67TpvXn4asTFzYN81cmCY2yzPo3jXaprVwMoZSCrAEEbEHYivdUQfC1mIfdl+bfcCTrliPA7E6CTUOJ4rbto1xy6oqhiTbcQDt5u/iNx1iu2sr2uxJuOuHU6W1+EXSFL7Ty1yjUy4zZRqcnprNU2h34fC1K7Ty5z9I/1o+bv+NWH+l9xd+xT41Yf6X3F37FRTSaxnqfZo8P7Z7o8Uvxqw/wBL7i79inxqw/0vuLv2KipTPUaHD+2e6PFL8asP9L7i79inxqw/0vuLv2KipTPUaHD+2e6PFxcR4hgrzZ354bI1uVtXRoesZIJEkCZ0Zh1NV+GXBqXBuYk22HzfIdQCc8mVtA73WIAgDw0Ed3GcW1pFKmCzqk5GuQDucq6mqteIYoAsyHvAEDlOeWYsgzBkjvuYiRlO8GpeUnD4eP8Ame6PFZ28bhBmOfFF3jNc5VwMSCxDaWwARn6CNBUSXcDEE4lu5ytbLju5XWO7bA2vNrvVYvG8UQfkSO4h+aud0nJmJmJjO2gB0XUiCK77+PvZLJylWuLLxbd4bu93oUnMTLbZdat5TT4f0nujxeuGYyxbe9zLl17dxeWlv4PdARCzsROSTPMj2ewQHDcPyC2DigogfN3WmEVR5ds693NI1ksZ7xmA8UxVsW1ZCxlczCzcIIItE7EwQbja/sHaDXm9xrEW0U3FVWKh/mn1JVDy4mRBdhnO2UAipuZOH9s90eLsa3gCxZjiCSGB+Qfzgw8rlZhC3CImNpBOtaD41Yf6X3F37FU3BcbeuG5zkyQRl7rLG8rro0QO8N59VWlM0w1pcPPSe6PFL8asP9L7i79inxqw/wBL7i79ioqVc9RocP7Z7o8Uvxqw/wBL7i79inxqw/0vuLv2KioKZ6jR4f2z3R4pfjVh/pfcXfsU+NWH+l9xd+xWZs9pu6MyDNk5hhxGUZp1jR+4YT/neFntCxfKFDEnKo8jWUGpkx5fgf8AtTNUzp8N6T3R4tN8asP9L7i79inxqw/0vuLv2KpOHccF50ULAdZBLCfJVjKjpFwaz4+iebDdpw4U8uJQXfLB7hjQECDd73kf86imao0+G9J7o8Wk+NWH+l9xd+xVXiMbbxOKscpWCpnuuzW2t5ngInlAEwrN/wAVXW+0TMBFsatbTMzZQS3KJ0EwAt/x3Wrv8rb22bzSTuvnbD1dfZUmZnm3RGDRM1URN7TG8+sW9IaWlKV2eWUpSgUpWY7WPd5tlbT3UBDklVulQdACTaVpILAhXgHKdd6kzYWuG/G7/wDJw/8AleqXjNy0tlmxDZLalSTMahgV9paBHWocL+N3/wCTh/8AK9X3jvCreJQW7rMs5spVypkqRoAYJyk6GadFVeLs4RWuNzbmdLkfJlna075nYIFBMsCzMIMDwAET4zC4UmzbzOoe2LaraLgNb2XMy7KC2hJEk9al4rwRLpOZwC7oQtwB1YqjDKUby+6S0TuoPSvD9mlLWWLkm0EUMyhmKowZQG3UyILDcEjwqWHLb4HhVW8Ec5glxWk6L3IZgi5dhcPkx5ZAivXCsDZUuty8bl0Mr3GMoJPMZAJ00Vm69Om1T3OzwNy/ctXmRrxi6IDg92AIO0KxOkakEzFQ8Q7MIVdw5z8u4ksYUhuYTmkERN3eDAQdCQZZV3w7l8pBZYNbVQqlWDCAIGo30FdNVnZ/BvatHmlM7u9w5PJGYyI0HT/zrVnWoZRYrELbRrjmFRSzHwAEmsdZDGzevXdHvBrrAvy8gy91c48kKoAzDYyas+1F3mvbwo1DfK3v5anur/qcD2K1eMZPLeJnK0ZQGO3RToT6DXOqby9LBo08G/Wr8Ry/Wd/tCalKVlspSlApSlB8InfprX2lKBSlKBUd2yrRmVWymRIBg+InY1JSgUpSgUpSgUpSgi+DJ+Yu+byRv4+v017FseA+qvVKI5bfD7Yuc0L34yzJMDTQCYHkjYf3NesPgbaKqIihUjKI2IEA69Y6710UoWh4NlSIKrHhA/8AOn/FeZ+Vt+pvOjqvm+d6+ntqWo/ytvfZvNkbr53T1dfZQnk0lKUru8spSlArHdurgzorpbK8tyHIzuDpMRacpAE5h4eitjWO7cYhUu2MwQhluAh0mRoYU8xCWIUrlEzmg765q5LHNfYX8bv/AMnD/wCV6o+0PCDiRaysEa2zsG1lc1p7crGxHMn2dKkwv43f/k4f/K9UXaXBNdRQtsXYYkoWy7owU66d1iD6IkagU6HVAeA5raJc5YUXWucsAlFBtsoRQegLZtt50qvHZS9Lk3w+cAHNrn1B1lT5OWBObQnyZrqxfAyOWTb+FiHzo5WOY2WLne00hhOrAPpMRXRxDCXpQoHMWgrhLmWYZSQpYzmImGPQHUEg1LKiw/Z91w9y3zFW47Wn5izqyW7Skt1OY2j7GqtbsdeICm+HEMhLAklSHQKdyfkmQHUSbZJBzd26u4C66YUux5lpgzkOQPIYEkCFaCRuPSIqjtcCvwvyQHdKgcwHJehP+p31MqxnytfFjSSHXhOyzq83LgKllJXowDBguwMKBlWSdPDUVqL10KpZjCqCST0A3rPY7gsN3bIxClYTOwXkvOr9CJEd5e9KTqSTXvtVdz8vCiflu9cI6WliR/qMJ6i1JnLDrg4WriRT+v0jef2cPCibmfEOIa+cwB822NLa/wC3U+ljU/EI5VyYjI05iQNupGoHqroqHGTy3jNOVoywGmOmbSfXpXOHoYlWaZn/AFukfaE1KUoyUpSgUpSgUpSgUpSgUpSgUpSgUpSgUpSgUpSgUpSgVFpzbe0w3Uzuuw2I9PTTxqWoxPMTeIado3WJ6z4R6Z6USeTSUpSu7yylKUCsj20Y82yqvlJt3MskKFaUAuKWv2wWWdobyukw2urKdpb1w30OHRrjWw1t8oY+UquqmCAJIXvmQJO2sypYW2BB+FXsxBPJw8kCB5V7pVrVZhvxu/8AycP/AJXqs6QhSlKoVzcgrrbgfsHyfZ+afVp6OtdNKCh4L2sw+JvYiwhK3cMYdXESOrL+coYFZHh4ETW8NuG81zFN+WMW/RaWcn+6S/8Aq9Fdva8q4t2AAbl4kZo1S0PnCDuJByf669KoAAGgGgHhXGqbzZ6XD0ZMLN1q/Ef3P4+b7XPxEDlXJiMjTmUuNjug1YegamuioMb82+/kts2Tp+f5vr6VGpT0pSilKUoFKUoFKUoFKUoFKUoFKUoFKUoFKUoFKUoFKUoFQ6c63tMPGhnddjsB4g76eBqao/yqb7N50Ddd16+vpr40SeTSUpSu7yylKUCuJuE2S73GtozuQSWUNsABEjTQV20oKkXcmIxLHXLYst9Rvmq09ro0awwJIVQGzyx5WhyqSBGIXUA6hhGxNrhx/wBXf/k2P8r1dtzCowIZFIOhBUEHbcewfUKzurLr2vaS3KAtgFtZDCERspB6946+rSrFu0JDhGskMHRH7693O6qpH53lgkDb06VbnCW9O4mmg7o0Gg/sB9VUSYjCYnFmwzK+KwoF1lUmBJGViNp0UxuNOkS3HvF9phaa/mSVsZmYggHKFJGVSZdjkbaOlWXCeIc5CxUoVZlZTIgj+IAx6wK6WwyEhiikiYJAkTodfSBVL2lcW7K4ayBba+TbUIIyJvcYAbQs+1hSZtF3TBw9WuKI6/tHWftG7gwd3n3buJPkueXa9FtCdR/G0t6std1eLNoKoVRCqAoA6AaCvdcnpV1RM7cuUfSORUGN+bf+FvNz9PzfO9XWp65+IEC1cmAMjTmYoNjuw1UekbUYl0UpSilKUoFKUoFKUoIsTcyozDzVJ+oTXCvwnuzcw4LbDlPrpOnytdfEPmrn8D/4mufE4Dm8klmUW5Y5WZSZQjdSD1ozL4i4kgEXMOQdiLTmf6tfQmJ/SYfT6J/vap17N3l8m9ICIgBJ2AUFfJJjukySdW1U6z0YLhjW7d1GupnZUlsxmEEd7wUqAJ9J8BVZ3dw+EZivNw+YAEjlPIBmDHN2MH6jXvl4n9JY90/3tcWD4XAvLzFD3UBGQzywC5WOpVcwAP7Psrkx3BMR5SurnuyMzLmkguPELmk7xGkSJIXHLxP6Sx7p/va8quJO1zDnUjS0+4MH8r4iKrW4JcZSouKJV9VZ5QMHARYPzYzgg6HueqJL/BbpJysgULdVdWBBdnImNwqsFA6amDpA3dp+EAgG7h5Ow5bz16c30H6jXvl4n9JY90/3tU+H7O3Vkm4slSsgtqJvFVMAd0c4DSIy6RpHfgeEMjo5YSrbAsQqkXO4J6A3F6DyB4CBu7+G3zcs2naMzojGNpKgmJ6a101xcF/F7H8q3/iK7ajccilKUUqL8rb9TebPVfO6err7KlqKflbe2zedB3Xzevr6e2iTyaWlKV3eWUpSgrOP2GdEyo1xQ4L21YKXWDoCWUaMVbUjyfZVY/CHVLJurcxMKObbzg9/LAYZioIBnc9QfNFaalSYW6g4bauC9cUFUIw2FBDZrsMGuz3yylhEiTBO/oqftDj7mGw928CjZA2VRbYlidLa+XvnIkxrtA3qS/cWxdvYi86WrXLtLndgoBVrkyToPLFUPHuLW8WlgWjNpjcvFmJth0trowaJCl2Uh/BSR0rMzaHfhqIrxYieXOfpG8/hHxHjuIsKTcvpohfTDk+yc8Ak6CSJNV+I4l8ut837S37aOuYYZgxTNDI3e1AYAwdiJ8a7uLNaBm5bN08s6aEZT4yep0G/srkbH4QvHKLXDLaKJzZgG1zaMCwn2amsPsmv5U9sf0scFxi/dLC3ibLFd/kD4kfn+KkeypbFp2vNcvOLjhQiwmQKCZMamSTE6+aKrMHxrCpHLUoHAYEKFBXMwkCdgwOkT6DV3b8p9vN86enh0/70lqnE22iPtER/CWlKVEKhxk8t8uacrRkClpjzQ3dJ8J08amrn4gByrk5YyNOYEiIO4GpHqokuilKUUpSlApSlApSlBz8Q+aufwP8A4mpbPkr6h/aouIfNXP4H/wATUtnyV9Q/tROr3VHf4TcN266raIeDDsTmI5cSChClchgidYkVeVnsfhrpuXWW1cYQAsXABc1Tf5QEKIPcgSM2veqwlT7wfgVy1cRmZYWSYMlmKhY8gGAB4wSAco6eLnCcTIh1ENmJ51yWOYHMQVIEgEZAIE7naudOHYgTpcYQm7KvyYCZk0c/KEqwgkiGHenWu25hsQFsG3K5GuF1JBYWy3dQEkjOEgSZGhE6zVYcdzhd+2tpVBdtE7jMoXLywGkDXuqxhoHeInxseHcIe21ti5YiA83HbN8nB0bTV4b2eyuTFYTE3czKOU3MS4oZswDDlqZynVQFcx1zDSal4XibxxJS4bsC2xZSLeUGLWXVRmzav6DrGwiLFrr+gpQVHRxcF/F7H8q3/iK7a4uC/i9j+Vb/AMRXbRI5FKUopUYnmJvENOgjddzuD4Rvr4CpKh051vyZh43ndZjpHjPo9NEnk01KUru8srzbcMAykEEAggyCDsQfCvVZMdk2VbSJcyqgWQNs2RF5gzBu8OWYiD3zqOsGpuXVXymC+sxXusha7J3c5driEzIOogmczCANW03k6akxXjifZ64ltVtLzSUKEZoAuFAvOJLTmBG+u5qXlbNHxLAW8Sr2bwW5aIh7fjP53UeIjwmqzFcEYPcuJAVbC2bSKJKKoYwFIgkkiAdO6JqbiPBXuXuYHXLI7rZu6QB3xlI7wgxt5Rr7wDgjWbb27r83OAD+13YZjAHebc7n9o1Ji7ph4k4d8vWLMl2r46+FAY8NxWIKgw621ZRp1ZSxX/aK6uA4r4Rh7WK+BlWuJn7qIYnXRiQa3qiBA6VT8Y4m1q/hraBcrsebI2TRFj0m7eT2A0yrr1PzjsZ2i+FHMOFYlWfKTcVA9vuzlIe4VAjMdF2rd4tbltWcWrt3YhEC5tumZlB9prSgV4W2ASQNWifTFXKRj1Q/MOHdtL13GrhTw/FWZVzN1cjHKPNUwpHpzGtXzbv6tf8A6f3laaK+1MkGvW/O+13aS9grSXBg71zNcW3lOUEyGPdyFiT3do8a6+E8Tu4qyzHB4vDd1o5oW0duhLSD6SoFbmK8XrQdSrAMrAggiQQdwR4UyGvWxHafjd3BglcDi8RE96ygZfbDFgPTlqLsnx67jMMl84S6pZnGVSpAyuViWZTPd10Gtb+gFMkGvWzHNu/q1/8Ap/eU5t39Wv8A9P7ytPSmSF+IrZjm3f1a/wD0/vKc27+rX/6f3laelMkHxFbMc27+rX/6f3lObd/Vr/8AT+8rT0pkg+IrZZ2uEEHC3yCCD83sf/UrgHCv3bGe/b7+txSmSE16mI/Bf7tjfft9/T8F/u2N9+339belXKa1TEfgv92xvv2+/qJcDiCcly3iWtJqoDKjt4B3W6CQo2170idRJ3lKZTWqYj8F/u2N9+339PwZ+7Y337ff1t6UymtUxH4L/dsb79vv6fgv92xvv2+/rb0plNaplMOHRFRMLfCooVR3DAAgam5J0HWpObd/Vr/9P7ytPSpkhfiK2Y5t39Wv/wBP7ynNu/q1/wDp/eVp6UyQfEVvyvg3be9fv3bP4Oxbcu69rmWlDL3WK95mKqp01GY7GtvZwjl7bQVBViQSBGq6MNdfCNN/RV6BXg2gWDEDMAQD1AMT9eUfVVyQmvW90pStOJUOMuFbbsN1ViPWBU1c/Efmrn8D/wBjQUV67dt2rdx8TiDnCeRZtNBaABGSdS0AUwmIe7nyYrEEoqvHJtSysWCsoyaglGj1V257QtYU3ny5QjqOhISJP7IzTOwMGuLBYfCWjfuJfyFyqXG7ieUzrbGiCflLjZW1JbSTEVhp9tYkm0LzY27bQsyg3LdpNQSDum3dJnaBO2tLmKjNGOdsmbMFSyxGUMToE/YI9YIqxv8ADbbLbtI7WzYAy5CAVBVkjUEQVkbdJG1VWD4PhRdlbzs7hbgBK6qrsRrlkiWYEkkkVd0enx6LObiQWDBnkCDrv3P2Tr+yfCpvgSXLV282Ie8GSA4CdzlsWlQqgZg46jdQKgwnZcMbnOuZwU5CKkDJbhxExvF0jWYjc9Ls4REtXVJIRuY7knbOSW18NTSL9SVIuPUyfwg0BUYnLZI7+eBoh1AtsT4ATXtsUA62/h7lmcWwBbtHvEMf0e3ybCdpBG9SYrgmFvojk5VyJBIUd0BwJV1Iki8QZE7bGvuE4DYt3eYruGzFgDlHkl5HkglRzWEmdCNdBTcQ4jF5HFv4bcZzcW1lW3ZJzN/o2Ea+G28Crjg91mt99szK91M0ATkuMoJA0mF6VzWuC2i63QzNld3QZgVUu0vECSGbUyTtpFT8E+bb+diP/nuVYJd9KUqoUpSgytvB4gX7xAuKXud25CnKhdJILXCNEmAbf/74vDiPMZVY5QrBWi2ZEMFY6fOZoMREdN61tKlluwt/i2KW4623e4Ufl5WW1BL3DbQghc0qhF1gdxbaNDVxxpsaLqDDAlQmpOTKWIcd4GGEHIdNNdtDWipSxdifg+OzHLz8pu23TmG0Niubm5TosKICb96RrUiW8eyoLhun5RD3RaUwHtluZHmwHjLHhrpOypUyl2V4p8NbEME5q2Q9ogobeyvZYwT3oKi6CDM+0V18ROK5lzJzcndy5BajJ3M2XN3ubOffSI6xV/SrYuytxMfy2bO+Y5QFC2jAy2pPTvznB1IGsAwK51biCwct0lnR2E2nAHLsBlGg0kXTpGu24rZUpYuzfCrGLF2yb73GUKc/zYGZrayCFA7ocNHr3Iqv4lb4iQUQ3e/buAsvKGUst0LlMAgq3Lg69fTW0pUyl1FwI4rm3fhE8vXJIUeccsZdfIiZ67Vb5X/OT/YftVNSrZGfxQ4j8LHKOFOF5YzZwwfPJnLlJ0iN6v19O9faVQpSlApSlApSlApSlArn4gPkrn8Df2NdFKDJYvF2L2HtW/hKWxkVXBBJ2GxBBDAjrI8VNceKweGus73MaMzFCCgCgZC0EqcwLQ5EqFHUASa3NKzlW7J467Ya+MRbxaJcCBBmHMWASZyyAGMwWEHLI8COM4PCkWicYpa0wYGNCQEgFZ1TuE5TOrSIIBrcUpYuxvZXFWrHM5l2ysi2ihdyEBGZiPKYz5WhMbDarrF8ZwtxHQ30h1ZfHcR/3q4pViLDCYnBYZhlGMthRmyDIe7mZWaSrgnVNIy6GDOs+sVgcI6MhxSFXRkaUBOpuEZSCAo+WIYRDARprO5pUyl1Fw/ieFtBlW9bhnZ4GgE9ABXZwFgbWYahrt9gfEG85B9RBmrGlVClKVQpSlApSlApSlApSlApSlApSlApSlApSlApSlApSlApSlApSlApSl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523" y="160337"/>
            <a:ext cx="5734782" cy="2849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0" y="1735015"/>
            <a:ext cx="4689231" cy="2140834"/>
          </a:xfrm>
        </p:spPr>
        <p:txBody>
          <a:bodyPr/>
          <a:lstStyle/>
          <a:p>
            <a:r>
              <a:rPr lang="en-US" sz="4000" b="1" dirty="0" smtClean="0"/>
              <a:t>This is an example of a ______________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026" name="Picture 2" descr="https://encrypted-tbn1.gstatic.com/images?q=tbn:ANd9GcQRkkEviNias14MzLMODBh7mSLmvTVyxGblhl9v6NuazLz2Pii5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16" y="977900"/>
            <a:ext cx="4883782" cy="375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4400" b="1" dirty="0" smtClean="0"/>
              <a:t>Thermal Inversion</a:t>
            </a:r>
            <a:endParaRPr lang="en-US" sz="44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3  </a:t>
            </a:r>
            <a:r>
              <a:rPr lang="en-US" b="1" dirty="0" smtClean="0"/>
              <a:t>Waves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6247244" cy="3823458"/>
          </a:xfrm>
        </p:spPr>
        <p:txBody>
          <a:bodyPr/>
          <a:lstStyle/>
          <a:p>
            <a:r>
              <a:rPr lang="en-US" sz="3600" b="1" dirty="0" smtClean="0"/>
              <a:t>A ____________ wave is produced when a wave source moves faster than the wave produced.</a:t>
            </a:r>
          </a:p>
          <a:p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1026" name="Picture 2" descr="http://www.ne.jp/asahi/tamari/vladimir/bowwavegeometry_files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206" y="502383"/>
            <a:ext cx="26860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Bow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wiggle in time is a</a:t>
            </a:r>
            <a:r>
              <a:rPr lang="en-US" dirty="0" smtClean="0"/>
              <a:t> _________________</a:t>
            </a:r>
          </a:p>
          <a:p>
            <a:pPr marL="514350" indent="-514350">
              <a:buAutoNum type="alphaLcPeriod"/>
            </a:pPr>
            <a:r>
              <a:rPr lang="en-US" dirty="0" smtClean="0"/>
              <a:t>Wave</a:t>
            </a:r>
          </a:p>
          <a:p>
            <a:pPr marL="514350" indent="-514350">
              <a:buAutoNum type="alphaLcPeriod"/>
            </a:pPr>
            <a:r>
              <a:rPr lang="en-US" dirty="0" smtClean="0"/>
              <a:t>Vibration</a:t>
            </a:r>
          </a:p>
          <a:p>
            <a:pPr marL="514350" indent="-514350">
              <a:buAutoNum type="alphaLcPeriod"/>
            </a:pPr>
            <a:r>
              <a:rPr lang="en-US" dirty="0" smtClean="0"/>
              <a:t>Transverse wave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4000" b="1" dirty="0" smtClean="0"/>
              <a:t>vibration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Why does a child standing in a swing make the swing have a shorter swing? </a:t>
            </a:r>
          </a:p>
          <a:p>
            <a:r>
              <a:rPr lang="en-US" dirty="0" smtClean="0"/>
              <a:t>(What 2 factors will affect the time of the swing?)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Most of the waves in the electromagnetic spectrum 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dirty="0" smtClean="0"/>
              <a:t>Are Longitudinal</a:t>
            </a:r>
          </a:p>
          <a:p>
            <a:pPr marL="514350" indent="-514350">
              <a:buAutoNum type="alphaLcPeriod"/>
            </a:pPr>
            <a:r>
              <a:rPr lang="en-US" dirty="0" smtClean="0"/>
              <a:t>Are Blue shift light</a:t>
            </a:r>
          </a:p>
          <a:p>
            <a:pPr marL="514350" indent="-514350">
              <a:buAutoNum type="alphaLcPeriod"/>
            </a:pPr>
            <a:r>
              <a:rPr lang="en-US" dirty="0" smtClean="0"/>
              <a:t>Are invisible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It has a shortened length of the pendulum.</a:t>
            </a:r>
          </a:p>
          <a:p>
            <a:r>
              <a:rPr lang="en-US" dirty="0" smtClean="0"/>
              <a:t>(length &amp; acceleration of gravity for the location)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of the following is not correctly matched?</a:t>
            </a:r>
          </a:p>
          <a:p>
            <a:pPr marL="514350" indent="-514350">
              <a:buAutoNum type="alphaLcPeriod"/>
            </a:pPr>
            <a:r>
              <a:rPr lang="en-US" dirty="0"/>
              <a:t>Transverse waves move at right angles to the direction of wave travel</a:t>
            </a:r>
          </a:p>
          <a:p>
            <a:pPr marL="514350" indent="-514350">
              <a:buAutoNum type="alphaLcPeriod"/>
            </a:pPr>
            <a:r>
              <a:rPr lang="en-US" dirty="0"/>
              <a:t>Longitudinal wave moves along the direction of wave travel</a:t>
            </a:r>
          </a:p>
          <a:p>
            <a:pPr marL="514350" indent="-514350">
              <a:buAutoNum type="alphaLcPeriod"/>
            </a:pPr>
            <a:r>
              <a:rPr lang="en-US" dirty="0"/>
              <a:t>Sound Waves- Longitudinal waves</a:t>
            </a:r>
          </a:p>
          <a:p>
            <a:pPr marL="514350" indent="-514350">
              <a:buAutoNum type="alphaLcPeriod"/>
            </a:pPr>
            <a:r>
              <a:rPr lang="en-US" dirty="0"/>
              <a:t>Radio waves- sound waves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Radio waves are electromagnetic waves, not Sound waves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97169"/>
            <a:ext cx="8885530" cy="3078680"/>
          </a:xfrm>
        </p:spPr>
        <p:txBody>
          <a:bodyPr/>
          <a:lstStyle/>
          <a:p>
            <a:r>
              <a:rPr lang="en-US" sz="3600" b="1" dirty="0"/>
              <a:t>Which is correct?</a:t>
            </a:r>
          </a:p>
          <a:p>
            <a:r>
              <a:rPr lang="en-US" sz="3600" b="1" dirty="0"/>
              <a:t>Sound is fastest in </a:t>
            </a:r>
          </a:p>
          <a:p>
            <a:pPr marL="514350" indent="-514350">
              <a:buAutoNum type="alphaLcPeriod"/>
            </a:pPr>
            <a:r>
              <a:rPr lang="en-US" sz="3600" b="1" dirty="0"/>
              <a:t>Solids than in liquids</a:t>
            </a:r>
          </a:p>
          <a:p>
            <a:pPr marL="514350" indent="-514350">
              <a:buAutoNum type="alphaLcPeriod"/>
            </a:pPr>
            <a:r>
              <a:rPr lang="en-US" sz="3600" b="1" dirty="0"/>
              <a:t>In warm air than in cold air</a:t>
            </a:r>
          </a:p>
          <a:p>
            <a:pPr marL="514350" indent="-514350">
              <a:buAutoNum type="alphaLcPeriod"/>
            </a:pPr>
            <a:r>
              <a:rPr lang="en-US" sz="3600" b="1" dirty="0"/>
              <a:t>In non-elastic materials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/>
              <a:t>All are correct</a:t>
            </a:r>
          </a:p>
          <a:p>
            <a:pPr>
              <a:lnSpc>
                <a:spcPct val="150000"/>
              </a:lnSpc>
            </a:pPr>
            <a:r>
              <a:rPr lang="en-US" sz="3600" b="1" dirty="0"/>
              <a:t>Sound is fastest in Solids than in liquids</a:t>
            </a:r>
          </a:p>
          <a:p>
            <a:pPr>
              <a:lnSpc>
                <a:spcPct val="150000"/>
              </a:lnSpc>
            </a:pPr>
            <a:r>
              <a:rPr lang="en-US" sz="3600" b="1" dirty="0"/>
              <a:t>Sound is fastest in </a:t>
            </a:r>
          </a:p>
          <a:p>
            <a:pPr>
              <a:lnSpc>
                <a:spcPct val="150000"/>
              </a:lnSpc>
            </a:pPr>
            <a:r>
              <a:rPr lang="en-US" sz="3600" b="1" dirty="0"/>
              <a:t> In warm air than in cold air</a:t>
            </a:r>
          </a:p>
          <a:p>
            <a:pPr>
              <a:lnSpc>
                <a:spcPct val="150000"/>
              </a:lnSpc>
            </a:pPr>
            <a:r>
              <a:rPr lang="en-US" sz="3600" b="1" dirty="0"/>
              <a:t>Sound is fastest in non-elastic materials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4 </a:t>
            </a:r>
            <a:r>
              <a:rPr lang="en-US" b="1" u="sng" dirty="0" smtClean="0"/>
              <a:t>Buoyancy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An elephant steps into a ship and displaces an additional 30 tons of water. How much does the elephant weigh?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30 tons.</a:t>
            </a:r>
          </a:p>
          <a:p>
            <a:r>
              <a:rPr lang="en-US" dirty="0" smtClean="0"/>
              <a:t>An object will displace the same exact weight of water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101969"/>
            <a:ext cx="8885530" cy="2773880"/>
          </a:xfrm>
        </p:spPr>
        <p:txBody>
          <a:bodyPr/>
          <a:lstStyle/>
          <a:p>
            <a:r>
              <a:rPr lang="en-US" dirty="0" smtClean="0"/>
              <a:t>If the ice in a glass of tea melts, the level of the fluid in the glass will</a:t>
            </a:r>
          </a:p>
          <a:p>
            <a:pPr marL="514350" indent="-514350">
              <a:buAutoNum type="alphaLcPeriod"/>
            </a:pPr>
            <a:r>
              <a:rPr lang="en-US" dirty="0" smtClean="0"/>
              <a:t>Rise</a:t>
            </a:r>
          </a:p>
          <a:p>
            <a:pPr marL="514350" indent="-514350">
              <a:buAutoNum type="alphaLcPeriod"/>
            </a:pPr>
            <a:r>
              <a:rPr lang="en-US" dirty="0" smtClean="0"/>
              <a:t>Fall</a:t>
            </a:r>
          </a:p>
          <a:p>
            <a:pPr marL="514350" indent="-514350">
              <a:buAutoNum type="alphaLcPeriod"/>
            </a:pPr>
            <a:r>
              <a:rPr lang="en-US" dirty="0" smtClean="0"/>
              <a:t>Stay the same</a:t>
            </a:r>
            <a:endParaRPr lang="en-US" dirty="0" smtClean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Remains the same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invisible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 balloon will </a:t>
            </a:r>
          </a:p>
          <a:p>
            <a:pPr marL="514350" indent="-514350">
              <a:buAutoNum type="alphaLcPeriod"/>
            </a:pPr>
            <a:r>
              <a:rPr lang="en-US" dirty="0" smtClean="0"/>
              <a:t>displace a volume of air equal to the w</a:t>
            </a:r>
            <a:r>
              <a:rPr lang="en-US" dirty="0" smtClean="0"/>
              <a:t>eight of air the balloon displaces</a:t>
            </a:r>
          </a:p>
          <a:p>
            <a:pPr marL="514350" indent="-514350">
              <a:buAutoNum type="alphaLcPeriod"/>
            </a:pPr>
            <a:r>
              <a:rPr lang="en-US" dirty="0" smtClean="0"/>
              <a:t>Will rise until the air pressure inside the balloon equals the pressure outside</a:t>
            </a:r>
          </a:p>
          <a:p>
            <a:pPr marL="514350" indent="-514350">
              <a:buAutoNum type="alphaLcPeriod"/>
            </a:pPr>
            <a:r>
              <a:rPr lang="en-US" dirty="0" smtClean="0"/>
              <a:t>Both above are correct</a:t>
            </a:r>
          </a:p>
          <a:p>
            <a:pPr marL="514350" indent="-514350">
              <a:buAutoNum type="alphaLcPeriod"/>
            </a:pPr>
            <a:r>
              <a:rPr lang="en-US" dirty="0" smtClean="0"/>
              <a:t>None are correct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600" b="1" dirty="0" smtClean="0"/>
              <a:t>C</a:t>
            </a:r>
          </a:p>
          <a:p>
            <a:pPr algn="ctr">
              <a:lnSpc>
                <a:spcPct val="150000"/>
              </a:lnSpc>
            </a:pPr>
            <a:r>
              <a:rPr lang="en-US" sz="3600" b="1" dirty="0" smtClean="0"/>
              <a:t>Both a and b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6434813" cy="3336587"/>
          </a:xfrm>
        </p:spPr>
        <p:txBody>
          <a:bodyPr/>
          <a:lstStyle/>
          <a:p>
            <a:r>
              <a:rPr lang="en-US" dirty="0"/>
              <a:t>When an object is partly or wholly immersed in a liquid, it is buoyed </a:t>
            </a:r>
            <a:r>
              <a:rPr lang="en-US" dirty="0" smtClean="0"/>
              <a:t>up by ______________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4" descr="https://encrypted-tbn2.gstatic.com/images?q=tbn:ANd9GcQ_VF-hIW1aAlKehSRtuXqQcp0mCU4RCF96N8pDklM_HCOGsy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39" y="1150937"/>
            <a:ext cx="3331453" cy="356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5754875" cy="3987581"/>
          </a:xfrm>
        </p:spPr>
        <p:txBody>
          <a:bodyPr/>
          <a:lstStyle/>
          <a:p>
            <a:r>
              <a:rPr lang="en-US" dirty="0"/>
              <a:t>by a force equal to the weight of liquid displaced.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074" name="Picture 2" descr="https://encrypted-tbn1.gstatic.com/images?q=tbn:ANd9GcQS4H1Nbtp4ZDC8Yj0xKSNx7nCEb0-h7EDsH2LlmWnhoHsxGHs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067" y="358775"/>
            <a:ext cx="3267563" cy="231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3" y="2929034"/>
            <a:ext cx="8885530" cy="2001892"/>
          </a:xfrm>
        </p:spPr>
        <p:txBody>
          <a:bodyPr/>
          <a:lstStyle/>
          <a:p>
            <a:r>
              <a:rPr lang="en-US" dirty="0" smtClean="0"/>
              <a:t>Where will the swimmer have least buoyancy?</a:t>
            </a:r>
          </a:p>
          <a:p>
            <a:pPr marL="514350" indent="-514350">
              <a:buAutoNum type="alphaLcPeriod"/>
            </a:pPr>
            <a:r>
              <a:rPr lang="en-US" dirty="0" smtClean="0"/>
              <a:t>On the surface of the water</a:t>
            </a:r>
          </a:p>
          <a:p>
            <a:pPr marL="514350" indent="-514350">
              <a:buAutoNum type="alphaLcPeriod"/>
            </a:pPr>
            <a:r>
              <a:rPr lang="en-US" dirty="0" smtClean="0"/>
              <a:t>At mid-level in the water</a:t>
            </a:r>
          </a:p>
          <a:p>
            <a:pPr marL="514350" indent="-514350">
              <a:buAutoNum type="alphaLcPeriod"/>
            </a:pPr>
            <a:r>
              <a:rPr lang="en-US" dirty="0" smtClean="0"/>
              <a:t>At the bottom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  <p:sp>
        <p:nvSpPr>
          <p:cNvPr id="2" name="AutoShape 2" descr="data:image/jpeg;base64,/9j/4AAQSkZJRgABAQAAAQABAAD/2wCEAAkGBhAQEBUSExAWFRATFRYYGBgWGBEZGBURGBcVFBUUGhcYHCceGBojGRUWHzIiJSc1LSwuGB4yNTcqNyctLCoBCQoKDAwMDQwMDSkYFBgpKSkpKSkpKSkpKSkpKSkpKSkpKSkpKSkpKSkpKSkpKSkpKSkpKSkpKSkpKSkpKSkpKf/AABEIAJwBRAMBIgACEQEDEQH/xAAbAAEAAwEBAQEAAAAAAAAAAAAAAwQFBgIBB//EAEMQAAICAQMCAwUCCwUHBQAAAAECAAMRBBIhBTEGE0EiMlFhcRSBFRYjM0JSU2KRk6EHcoLS0yQ0VHOSscFko7TR1P/EABQBAQAAAAAAAAAAAAAAAAAAAAD/xAAUEQEAAAAAAAAAAAAAAAAAAAAA/9oADAMBAAIRAxEAPwD9xiIgIiICIiAiIgIiICIiAiIgIicn/aH1u3S16bZql0y3atKrLWFRCVGq9yfynsj2kXkwOsicJ4f8WOLtSp1qa/SUabz2vrWkGuwFs0/kjsclFLDHIxg9xOjr8U6cnTD2h9sqe2skAAVoiWNvOfZO2xf6wNiJzPTfH2nvsrUVXol+RRbZUVq1BALYRicglVJG4DcBkZljT+NNNZTprV3kau3yq12+2LPb3h1z7Ozy33fDEDeicxp/7QNO9taeTqFqvsNVV71babLfawoJO4Z2tglQDjiRj+0bSmzb5Wo8sak6ZrvK/JJqBZ5QVmznBbHIBHtDOIHVxOa1/j7TU2unl3ulLql1yVlqaLG2kK7ZySAyk7QduRnEnfxpphRZdh8Vaj7MybR5h1HmLUEC55yWUjnscwN6IiAiIgIiICIiAiIgIiICIiAiIgIiICIiAiIgIiICIiAiIgIiICIiAnN+Nek6i8aV9PWlj6fVpcUd/LDItVyEbtrYObF9J0kQOHbwxq9XfZffVRpd2jv0wFVjWtYbduHsby0G1NvC4Jyx5lTQeFOoXNo01NVVVOl0uo0zGu1nZ/MprpFoBQAA7Pdzkc5n6HEDhOn+HeoP9h0+orpSjp71v5qWMzag01tVUFrKDy87stkntgSn4W6YLes6myq1bNFpS71bTuVNZq1rN6hhwdoRjgdvOPxM/R5kazqFekIRKht5ezYAorrLANawA/WOfmFc/omBwWm8BdQa7S2XVo12m1Vdlt76rUWNegLBjXUy7KVwQdvHYAY9dx/B+pOiso9jzH6kdSPaOPJ+2LqO+Pe2Dt8Z3EQOKXpPU9LZqa9KlDV6rUNet9jkGg2BBYGp2/lcbSVwwznnGJmv0xb/ABBtqtV9NWE1d6KQdmurWzS1BiOFYghtp5/I5+v6PIqdKiFiqKpc5YgAFm+Jx3PzMCWIiAiIgIiICIiAiIgIiICIiAiIgIiICIiAiIgIiICIiAiIgIiICIiAiIgIiIEWp1C1ozucIgJJ+CgZJlPpWkJRntX8pcSzK2DtTslR9PZXAIHG4uec5MnVenG9FUWNXtdXyoQ5KHcoIYEY3AH6qJD0a2zN6PYbPKtChiqKdpppswQoA72N6fCA6O5Qtp2PtVcoSclqD7hz6leUP93PrNOc/wBE0dtwo1VmoZm2MdoWlVw45XIXdjIU9+6idBAREQEREBERAREQEREBERAREQEREBERAREQEREBERAREQEREBERAREQEREBERAREQEy+lfntV/z1/8Ajaaako6joelsYu+mqdzjLNXWxOAAMkjJ4AH3QIfDH+50f8tZqTxTSqKFVQqKAAFAAAHAAA4AnuAiIgIiICIiAiIgIiICIiAiIgIiICIiAiIgIiICIiAiV9dr6qENltioi5yWIA4BP3nAPEmRwQCOxGR9DA9REQEREBERAREoanq4ViiVvdYvvLX5fsZ7bmdlUH1xnPygX4mZ9r1h5GmrAPYPeQ2P3gtTKD9GI+ZnqnrS7gllb0uxwvmBdrN+qroShbHOM5PPHBwGjGZi9S6+VbZSgdySoJOAzj3q0A9p2Hr2VedzDBE+6bpFtozrLFs9fKrDLSPkwJLWn+8dv7oxmBM/Wg5K0IbmBwSDipT67re3HqFyR8J8Oh1Nn5zUeWP1aAOx+NjgsT2GVC9vnxpIgUAAAADAA4AA7ACUL+sruNdSm20HBCe6h/fs91MfDlvgDA8fi/T+k9zH4m/UAk9h7rgfwE+YOl5yzab13Fmak+rbmJLV/HPK9/d92vqfDTXkNdqGZ/1QtRpHOfZqsVgD29okt35AOJ70+j1GlHFjaikfoMF81OTnYwwHHI9luRjg9lAXdX1imogM+WYZCoGd2XnkIgLEcd8YkA65j39NqEHofL35+6osw+8CV9LZVRm2rB0rn28DmlgMcjuEHYqeU+mQu2DnmBW0XVKbs+XYrEdwD7S/Ve6/eJalXW9LpuxvQFh2bkOvzV1wyngcgyo/S9QoIq1bDPH5VEt2g+qn2WLDjBZiPiDA1MxmZv4AQ8tbezep8/UJn/DWyqPuEfgBB7tt6t6H7RqGx/hsdlP3iBpxMz8EWj3dZcPqNO3/AHr4nwUaxO1tVgHHt1ujEfEujFSfogHPp6hqRMv8KXLxZpLM+pqauxfljJVz/wBA/wDM+/hz/wBNqP5Y/wA0DTiZqdWcMosoetHIVSWqY7zwAwRjtz6EE+udvGdKAiIgInm20KpYnCqCSfgByZFotdVcgeqxXQ9ipBHx9PXntAniIgIiIGX+Mun+Nn8nU/5I/GXT/Gz+Tqf8k1IgZf4y6f42fydT/kkadabUMU04Hs4DWWAgJkA8VEh2OD6gD5nGJsSprel12kMQVsX3bF4dfo3w+R4PqIFb8BKVfc5e50ZfNfBZQwwQgGAi/JcZxzk8zzTptaqhRdRhQB+Zt9Bj9tItdqNVRVZkG72H22VqPMVtp27qh7xz6oPh7I7z1p+g5RSb9RuKjP5azvjmBHreo6jTGtrXqap7AjbKrgwyrkEYds8qPSe9R4t06Y4sJY4H5K1Rn0BewKi5/eIk9fQEDo5suco25Q9rsu7BXOD34YzRdAwIIBB4IPII+BEDO/C1v/BX/wDVpf8AVkd/W7FGTpHX52WaVV+9hYT/AEns+HKR7m+r5VWWIPptB2j48DvPtfQKtwLs9u3O0WtvVSe5APc/XtzjGTA8jX6s9tIvPr5y4+vCdo87XfstP/Nu/wBKej4a0ncadFPxQbGH0ZcEfcZ8/F6se7Zeg+C3XYJ+PLGB98rXfttP/Kt/1pW0WpOkUpepxvsfzUVjWfMsawggZavBcj2uMDOe+LK9GdeF1d6j4E0vz/esrZvuziD03UD3dYx+PmV0N/DYqY+/MCdOsadgCL6yD2O9O38ZndW1i6qt6NO4a04HmLgrp2yCLSfdLocOE7sQOwyQfoN2S3mUOx779MvJ9SSrg5k6abWqAFs0wA4AFNoAHyAtgZHh/qFdW42o6v7KLhLXAVEQWqHVTuI1Hn5Y8seeRibP4bL/AJrT22fMr5afxtwcZ+AJ+Up26TXh/MrWhGON482wpZjAyy+TkNjjIPwznAxc/CWpHvaNj/y7KWOfo5Tj+vygB0y23nUWez+yq3Kn+J/fs/oD6r2xoUUKihUUKijACgAAfAAcCZ/4Q1Te7pMA9vMtrXH1Cb8fdn0gnXN6aevHzutz/Svb/XOfTHIakTL+w6s99WAD32VKMf3S7N/UGD0Pd+c1N7/4wgK/AipVB9ee/PeB71+iCk3IwrsA9rJxXYo9LPT6N3HzGQc/pevKg+VWbEBw1KtUWoc84UlgrVHkjnj044W+nhzSg5NKsw/SfNjfTc5JxyePnPd/RqiBsHlOudr1hAy5744wQcDIIIMCvX4jViVXT3G1Thq9i5Q9xuct5YyvtA7uR8+J7PUdUeV0fH71tYb7wu4D+My+soW2+apXUV+4a2sRdSoBzXuU5VjnIRicNjG4Zl/TdOZkV6dZbtYBl37LVIIyCd67u3oGECX7XrDwNNWvze44+nsoTmPN137LT/zbv9KBVrV7WU2AejLZWT/iUsBj+7zj74/CWoX39G5+dT0sPmfbZDj4cZ+kDNu8Qa2oZu0tdYAyWD32Jj+9XSSO/qo9ZFV4wscBlWllPYr9tI/iNPNf8Y9OPfLVfO2u2sAfEs6hQPTk958Gg0935WmzYx58yhk9oHkFgMo/r7wMDM/Gq79nX/DX/wD54Hiu4d6kI+CjWg/du0+JqAa1OB5Nw/WYvU30IVXB+ox9I+36v/g//er/APqBmW+Iqb12Wiyh1IcO1dpqVlIKk2FQvf8ARbB7/IzQTrhRc21ttx+dqHmVN+8AhZ1B+YwDxk9za0HUDYWR6/LtTaSuQ3sNnawI7glWH1UyK3w9pySyp5bnu1TNWSe2TsIB+/PrAiq8VaV1DK7spGQRVqCCD2IITmRaPqOo1LWNU9S1JZsXfVduICIxJy645Y+noJq6PSLUgRc7RnuSSSSWZiTySSSSfnKdvQELu4tuQ2NuYJa6ru2qucDtwogRarRayytkN9ADqy/mbeAQRn8985M3RFwpR2S5VUb1/S2jHtocq4+oyPQjvKuu6GVqcpfqd4RiuLrD7W0449eZ70l2pvrTAalNq7ndR5rHAztrYYTn1cZ7+z2MAeveSwr1AAcjKtUGZXHx2DLoePUEfvGS/jLp/jZ/J1P+SWtF02unO0HcfeZiWdvqzcn/ALS1Ay/xl0/xs/k6n/JPk1YgIiIGd1nodeqCh3uUKSR5N11ROeOTWwJH1n510zRsnh6zXDU6k6ptFedzanUsA3tYZVZ8Kw2jBHIn6tOYp8FlekHpvn5Joerzdn6+72tm703dt0CrovGeoRjXqNH5bfY31VRFoculW0OlnsjZZll7ZHJ5OJJ0nxpdb9jNulWtdeWNeLd5WoaZtSGYbAAx24xn17+kt9S8J+daLPOxjRX6XG3P53y/ymd3p5fu+ue4lfU+DrRp9CtOoVdR08IEd6yyPig6dw1YcEBlJPDZECp1P+0byUc+SgZdc+kDW2iukFKxZ5tlpU7ARwBg8yv13xPrzXoHroWtrtaK7FF6MlihbCoWxVO6t9u7OARtAI5MuU+CNTXTaq65Wtt1VmoY2UK1VgsQK1NlW/leMghhjjvjmDT/ANnVlWnRar6kvTWjWDbSV06vsNRqSlXyibTn3s5yfXADuBECICIiAiIgIiICIiAmJTpnuu1GdRaoS1UVUKABfIoc/o/rOx++a2o1SVjLuqrnGWIAz8Mn6TN6Her2apkYMp1C8qQR/u2mHcQJ/D97WaWl3Ys7VqSTjJOO5xxmaEw/C3UKTpqEFqF9gG0MhbIHIwDnPBm5AREQI76FdSrqGU9wwBB+oMi6foEorFaZ2AsRuZmPtMWPtMSTyT3MsxAREQEo6joemsbc1Kb++8Da+f1g64YN885EvRAzPwKV/N6m9PkXFg+f54Of6/TEf7cv7C3+bT/5tmnEDBfWnzw4qZL9pVqWNYa2sHcGRw2x2QluN3Adu2edTRdSquzsb2l95SCrp8mRsMv3iSavR12qUsQMp9D8R2I+BHoRyJn1dAC2pYbXYVZ2BtpIyCpU2Eb2TBztJ7gHnAwEXjbqdul6dqb6m221UuykgHDAZBweDMTqep6h06tdXbrhqdMr1i6t6aq2FVjqhsR68e0pYHBGCAe03fGXSrNX0/U6evHmXVOi7jgbiMDJ9Jia/p3UuoImm1Gmo0+l31taVva57K62V/KVRUgXcVAJJ7Z4gaT+OdOLb6/Lu26Xd51grJrrK1i0DIOWLKeAATkY4yM/On+OqLLGqsqv0zpS1/8AtFewNp14ewEEjC5GQcEZ7SnZ4d1i09TFNi136u42UOCfZHk018kDKHNbDIzjIM5qvwLcLbtRdSNPp30Gpos/2jUau8F9reaWdcvwGwq/D54Adb03+0DT3300+TqK21QdqTbUVW2tENhsDZ7YHY4PI4wQZ08/KejdYu1XUOlIW0rrp0vJbTXG0sv2fyxc67F8lSSoCtzlvlP1aAiIgIiICIiAiIgIiICIiAiIgIiICIiAiIgU+rdOF9e3jcpV0JAIWxTlTg+nofiCR6x0nUK9QIQIeQ6AAbLBw68fAgjPrwRwZcmRr9DcLC1BAFwAsJPuMNqi5R6tsBHz21/q4IedFpku1BvCKEq3JWQqjc54ts7Z4IKD/H3yJsyLS6ZakVFGFQBQPkBgSWAiIgIiICIiAiIgIiICIiAiIgIiIFfS9PpqLGupELnLFVVSx+JwOT9ZYiICIiAiIgIiICIiAiIgIiICIiAiIgIiIH571Tql2kHVaFZja7UvpssxIbWgadQuTwq3o5wO3MqvdbVo7Olm6w3DX1aVLN7Gz7Lcy6kWF85yKPNXP7nynV9Z8HJqddptWbCPs+d1eMi0g7qSTnjY5LDg9/SfdV4QSzqVevNhBrr2mvA2s4FiJYTnuqXWrjH6Xygcv0/+16uyypv9m+zXWrWqLqAdUgdtiWvTtxgnBKhsqDnnBEu6TxZYGOn02nB1N2t1qDzbrjWE07jzbmYhmUEsgFajALcYAl3pXgi/TmupNew0NL7kqFSC3YDuWhr8kmsHj3ckcZmV13w6+jNdtRvNp1eruF9NHn+SNThmqs04Ja2tsAbl5BRTxAqdY8W6u+uk/Z/K1FHWKtOalubbYVrZsGzaPYYsD7vYDjPEl8S+Ltf9j1NYrrq1ml1Wlrdq7X2NVc1bKyNsDZO4IQRwCxz2El8K+D7rafMve1G/Cn21TairZYioEG+sEeVuOSB+iMDE2eseBfPGsxqCjax9M4OwMKn0+zbxu9sEoM9u8Dp9OW2LvAD4G4KSQGxyASASM55xJJHp1YIodgzhRuYDaGbHJC5OATnjJxJICIiAiIgIiICIiAiIgIiICIiAiIgIiICIiAiIgIiICIiAiIgIiICIiAiIgIiICIiAiIgIiICIiAiIgIiICIiAiIgIiICIiAiIgIiI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089" y="160337"/>
            <a:ext cx="4098680" cy="19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On the surface</a:t>
            </a:r>
          </a:p>
          <a:p>
            <a:pPr algn="ctr"/>
            <a:r>
              <a:rPr lang="en-US" sz="4000" b="1" dirty="0" smtClean="0"/>
              <a:t>The totally submerged, anywhere would have more force touching all points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Category 5 </a:t>
            </a:r>
            <a:br>
              <a:rPr lang="en-US" dirty="0" smtClean="0"/>
            </a:br>
            <a:r>
              <a:rPr lang="en-US" b="1" dirty="0" smtClean="0"/>
              <a:t>MISC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is the main difference between how gases and plasma affect electrical current?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Plasma can conduct electric current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4000" b="1" dirty="0" smtClean="0"/>
              <a:t> </a:t>
            </a:r>
            <a:r>
              <a:rPr lang="en-US" sz="4000" b="1" dirty="0" smtClean="0"/>
              <a:t>What happens when matter and anti-matter come together? (What is the result?)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4"/>
            <a:ext cx="8885530" cy="4032739"/>
          </a:xfrm>
        </p:spPr>
        <p:txBody>
          <a:bodyPr/>
          <a:lstStyle/>
          <a:p>
            <a:r>
              <a:rPr lang="en-US" dirty="0" smtClean="0"/>
              <a:t>Identify all waves that can travel through a vacuum.</a:t>
            </a:r>
          </a:p>
          <a:p>
            <a:pPr marL="514350" indent="-514350">
              <a:buAutoNum type="alphaLcPeriod"/>
            </a:pPr>
            <a:r>
              <a:rPr lang="en-US" dirty="0" smtClean="0"/>
              <a:t>Light</a:t>
            </a:r>
          </a:p>
          <a:p>
            <a:pPr marL="514350" indent="-514350">
              <a:buAutoNum type="alphaLcPeriod"/>
            </a:pPr>
            <a:r>
              <a:rPr lang="en-US" dirty="0" smtClean="0"/>
              <a:t>Radio</a:t>
            </a:r>
          </a:p>
          <a:p>
            <a:pPr marL="514350" indent="-514350">
              <a:buAutoNum type="alphaLcPeriod"/>
            </a:pPr>
            <a:r>
              <a:rPr lang="en-US" dirty="0" smtClean="0"/>
              <a:t>Sound</a:t>
            </a:r>
          </a:p>
          <a:p>
            <a:pPr marL="514350" indent="-514350">
              <a:buAutoNum type="alphaLcPeriod"/>
            </a:pPr>
            <a:r>
              <a:rPr lang="en-US" dirty="0" smtClean="0"/>
              <a:t>X-rays</a:t>
            </a:r>
          </a:p>
          <a:p>
            <a:pPr marL="514350" indent="-514350">
              <a:buAutoNum type="alphaLcPeriod"/>
            </a:pPr>
            <a:r>
              <a:rPr lang="en-US" dirty="0" err="1" smtClean="0"/>
              <a:t>Tv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An equal amount of matter &amp; antimatter would be annihilated and turned into pure energy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Explain how a hurricane removes the roof on a house.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faster a fluid (air) moves, the less its internal pressure. The fast winds</a:t>
            </a:r>
            <a:r>
              <a:rPr lang="en-US" b="1" u="sng" dirty="0" smtClean="0"/>
              <a:t> lift </a:t>
            </a:r>
            <a:r>
              <a:rPr lang="en-US" dirty="0" smtClean="0"/>
              <a:t>the roof off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33046"/>
            <a:ext cx="9342136" cy="4876799"/>
          </a:xfrm>
        </p:spPr>
        <p:txBody>
          <a:bodyPr/>
          <a:lstStyle/>
          <a:p>
            <a:r>
              <a:rPr lang="en-US" sz="3600" b="1" dirty="0" smtClean="0"/>
              <a:t>Which </a:t>
            </a:r>
            <a:r>
              <a:rPr lang="en-US" sz="3600" b="1" dirty="0" smtClean="0"/>
              <a:t>of these are</a:t>
            </a:r>
            <a:r>
              <a:rPr lang="en-US" sz="3600" b="1" dirty="0" smtClean="0"/>
              <a:t> </a:t>
            </a:r>
            <a:r>
              <a:rPr lang="en-US" sz="3600" b="1" dirty="0" smtClean="0"/>
              <a:t>NOT correct</a:t>
            </a:r>
          </a:p>
          <a:p>
            <a:pPr marL="514350" indent="-514350">
              <a:buAutoNum type="alphaLcPeriod"/>
            </a:pPr>
            <a:r>
              <a:rPr lang="en-US" dirty="0" smtClean="0"/>
              <a:t>Facts can </a:t>
            </a:r>
            <a:r>
              <a:rPr lang="en-US" dirty="0" smtClean="0"/>
              <a:t>change</a:t>
            </a:r>
          </a:p>
          <a:p>
            <a:pPr marL="514350" indent="-514350">
              <a:buAutoNum type="alphaLcPeriod"/>
            </a:pPr>
            <a:r>
              <a:rPr lang="en-US" dirty="0" smtClean="0"/>
              <a:t>A sack of large potatoes will produce more peelings than a sack of small potatoes</a:t>
            </a:r>
          </a:p>
          <a:p>
            <a:pPr marL="514350" indent="-514350">
              <a:buAutoNum type="alphaLcPeriod"/>
            </a:pPr>
            <a:r>
              <a:rPr lang="en-US" dirty="0" smtClean="0"/>
              <a:t>Evaporation is a cooling process because the more energetic particles escape</a:t>
            </a:r>
          </a:p>
          <a:p>
            <a:pPr marL="514350" indent="-514350">
              <a:buAutoNum type="alphaLcPeriod"/>
            </a:pPr>
            <a:r>
              <a:rPr lang="en-US" dirty="0" smtClean="0"/>
              <a:t>Condensation warms an area because it transfers energy to the surroundings as the molecules slow down</a:t>
            </a:r>
          </a:p>
          <a:p>
            <a:pPr marL="514350" indent="-514350">
              <a:buAutoNum type="alphaLcPeriod"/>
            </a:pPr>
            <a:r>
              <a:rPr lang="en-US" dirty="0" smtClean="0"/>
              <a:t>A cup of cocoa has a lower temperature, and a higher internal energy than a 100 lb. ice sculpture.</a:t>
            </a:r>
          </a:p>
          <a:p>
            <a:pPr marL="514350" indent="-514350">
              <a:buAutoNum type="alphaLcPeriod"/>
            </a:pPr>
            <a:endParaRPr lang="en-US" dirty="0" smtClean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US" dirty="0"/>
              <a:t>Facts can </a:t>
            </a:r>
            <a:r>
              <a:rPr lang="en-US" dirty="0" smtClean="0"/>
              <a:t>change </a:t>
            </a:r>
            <a:r>
              <a:rPr lang="en-US" b="1" dirty="0" smtClean="0">
                <a:solidFill>
                  <a:srgbClr val="FF0000"/>
                </a:solidFill>
              </a:rPr>
              <a:t>TRUE- as new info is gained</a:t>
            </a:r>
            <a:endParaRPr lang="en-US" b="1" dirty="0">
              <a:solidFill>
                <a:srgbClr val="FF0000"/>
              </a:solidFill>
            </a:endParaRPr>
          </a:p>
          <a:p>
            <a:pPr marL="514350" indent="-514350">
              <a:buAutoNum type="alphaLcPeriod"/>
            </a:pPr>
            <a:r>
              <a:rPr lang="en-US" dirty="0"/>
              <a:t>A sack of large potatoes will produce </a:t>
            </a:r>
            <a:r>
              <a:rPr lang="en-US" dirty="0">
                <a:solidFill>
                  <a:schemeClr val="bg1"/>
                </a:solidFill>
              </a:rPr>
              <a:t>more </a:t>
            </a:r>
            <a:r>
              <a:rPr lang="en-US" dirty="0"/>
              <a:t>peelings than a sack of small </a:t>
            </a:r>
            <a:r>
              <a:rPr lang="en-US" dirty="0" smtClean="0"/>
              <a:t>potatoes </a:t>
            </a:r>
            <a:r>
              <a:rPr lang="en-US" b="1" dirty="0" smtClean="0"/>
              <a:t>FALSE- less</a:t>
            </a:r>
            <a:endParaRPr lang="en-US" b="1" dirty="0"/>
          </a:p>
          <a:p>
            <a:pPr marL="514350" indent="-514350">
              <a:buAutoNum type="alphaLcPeriod"/>
            </a:pPr>
            <a:r>
              <a:rPr lang="en-US" dirty="0"/>
              <a:t>Evaporation is a cooling process because the more energetic particles </a:t>
            </a:r>
            <a:r>
              <a:rPr lang="en-US" dirty="0" smtClean="0"/>
              <a:t>escape </a:t>
            </a:r>
            <a:r>
              <a:rPr lang="en-US" b="1" dirty="0" smtClean="0">
                <a:solidFill>
                  <a:srgbClr val="FF0000"/>
                </a:solidFill>
              </a:rPr>
              <a:t>TRUE</a:t>
            </a:r>
            <a:endParaRPr lang="en-US" b="1" dirty="0">
              <a:solidFill>
                <a:srgbClr val="FF0000"/>
              </a:solidFill>
            </a:endParaRP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Condensation warms an area because it transfers energy to the surroundings as the molecules slow </a:t>
            </a:r>
            <a:r>
              <a:rPr lang="en-US" dirty="0" smtClean="0"/>
              <a:t>down </a:t>
            </a:r>
            <a:r>
              <a:rPr lang="en-US" b="1" dirty="0" smtClean="0">
                <a:solidFill>
                  <a:srgbClr val="FF0000"/>
                </a:solidFill>
              </a:rPr>
              <a:t>TRUE</a:t>
            </a:r>
            <a:endParaRPr lang="en-US" dirty="0"/>
          </a:p>
          <a:p>
            <a:pPr marL="514350" indent="-514350">
              <a:buAutoNum type="alphaLcPeriod"/>
            </a:pPr>
            <a:r>
              <a:rPr lang="en-US" dirty="0"/>
              <a:t>A cup of cocoa has a lower temperature, and a higher internal energy than a 100 lb. ice sculpture</a:t>
            </a:r>
            <a:r>
              <a:rPr lang="en-US" dirty="0" smtClean="0"/>
              <a:t>. </a:t>
            </a:r>
            <a:r>
              <a:rPr lang="en-US" b="1" dirty="0" smtClean="0">
                <a:solidFill>
                  <a:srgbClr val="FF0000"/>
                </a:solidFill>
              </a:rPr>
              <a:t>FALSE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force holds an atom together?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4000" b="1" dirty="0" smtClean="0"/>
              <a:t>Electrical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All but sound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58910" y="3257281"/>
            <a:ext cx="8885530" cy="2001892"/>
          </a:xfrm>
        </p:spPr>
        <p:txBody>
          <a:bodyPr/>
          <a:lstStyle/>
          <a:p>
            <a:pPr algn="ctr"/>
            <a:r>
              <a:rPr lang="en-US" sz="4000" b="1" dirty="0" smtClean="0"/>
              <a:t>Which letters indicate a node?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2" name="AutoShape 2" descr="data:image/jpeg;base64,/9j/4AAQSkZJRgABAQAAAQABAAD/2wCEAAkGBhQPEBMSEBIUExAWEBoUFxUUFxYVFxITFxgYGRUSGBYXICYgGRojGhYVKzEiKScrLCw4FyAxNTAqQSksLSkBCQoKBQUFDQUFDSkYEhgpKSkpKSkpKSkpKSkpKSkpKSkpKSkpKSkpKSkpKSkpKSkpKSkpKSkpKSkpKSkpKSkpKf/AABEIAHgA1QMBIgACEQEDEQH/xAAbAAEBAQEBAQEBAAAAAAAAAAAABgUEBwMCAf/EAD4QAAIBAwMCBAMDCQcFAQAAAAECAwAEEQUSIQYxBxMiQRQyYVGi0hUXIyQzQlRxgSU0UnSCs7Q1U3KRwUP/xAAUAQEAAAAAAAAAAAAAAAAAAAAA/8QAFBEBAAAAAAAAAAAAAAAAAAAAAP/aAAwDAQACEQMRAD8A9xpSlB8bq7SFDJK6xxqMlnYKqjtks3Ar7VH+IWkT3wt7SKIPbSOz3BMrQrsjA2RF0RmG5mzkA/s8HvkanRYuFsokvRi4jzEzZ3eaI2KrNk8+tQDzzzzQblKUoFKUoFKUoFKUoP4zYGTwK4tO123uSRb3EMxUZIikSQqD2JCk4rpu1JjcDklCB/PFeedAaFPDLZGSK4UQ6a0MpuMYjlJhwkPPynY+cf4VoPSKUpQKUpQKUpQKUpQKUpQK4hrUHnfD+fF8R/2vMTzO279nnd8vPbtzXYaiOmrJ7eWeGezkkL6vPdRybY2ijSQlo5w7NwwBI4G4FiPtoLilKUClKUGV1NdPFAGjYq3xFuuRj5XuIkYc/arMP61q1534pXcFxstFa9e7T9YK6ecyRwoVZmkUsqnO1ducsDtIB7Gw6YvoJ7SF7SQywFBtdmZ2OO4dnJbcDnOec0GpSlSmvdayRXDW1jaPe3EcfmzKHEKwoRlFLspDSP7KO/PNBV0rP0DXI763SeHcEbI2upV0dSVeNlPZlYEH+VaFApU1r/XcVpKYEhnurhYjLJFbKrtDEBne+WAGfZe5+zkZ2dI1eK8gSe3cSQyLuVh7/aD9hByCPYgig7KUqU1zrWSO4e2sbRr2aGPzJwHESwqRuRNzKd0jDkIPb3oKusnRbp3mvVZiVju1RAcelTa2rlR/qdz/AKjX30LWo723S4h3eW4PDAqyspKujA9mVgwP1Brj6f8A7xqH+eX/AIVnQbdKmte67itJjAkU91MkRllS2VXMEQwQ0mWGCc8Lyx747Z2tL1SK7hSeBxJDIu5WXsR/8IOQR3BBBoOulKlNb61kjuJLeys3vJIYxJPhxEIgwDJGpZT5krKchB7e9BV0rg0PWo723juICTG4JGQVIIJVlYHsQysD9Qa76BSpnXuvYrSZoVhnuZY4vNmW3VX+Hi4w0mWGCQchRliBnFbmmanHdRJNA6yROu5XU5BH/wAOcgjuCCDQdVKVJ631tLHcSQWVlJeNAge4KuIhFkBljTcp82Uoc7RjjHPPAVlZMV0xv5I9x8sWcbheMBzJMC38yFX/ANV0aJrUV7bx3EDbopBkEgg8EqykHsQwIP1Brih/6nL/AJCL/dnoNulKUCuTVdUjtYJJ5m2xRoXY/YoGeB7n7B7kgV11G+JZE0VtY55u72OJlDKpaBD5k/c5xsXuPcr9tB9PDTT2Fn8XMoF1eubqU4A+f9lGDknYqbcc+5PcmuPTf7O1qW3yFtb+M3MYwAPi0IWdF55LJsY8f4cdjm6qN8UpDBZx3qcvZ3MdwBuK713eXJHnB+ZJGHbjNBSa5q6WdtNcS/s4omkIGATtGdoyQNxOABnkkVheHGlGO0+JmCm6vG+KmZR7yDMcYOSdqoQBz7k9ya5PEF1vFsrFGDJeXKl9rHDWkWJZWDKp4I2AHI5deatgKCG0yI6brMluCotdQVrmNfSuy6j2idQM5O5Sjdvbj5STW6xqsdpBLPMwWKOMuxP2AdgPck4AHuSBU14oq0dpHeRqXezuorrALKTGjYlUFQcAoWBJBAG7NfDxBmS8isbNG3Le3cWQGC+Zap+mlPJDY2KCCOc7R70HZ4baUY7P4iUfrV4xupmxg7pOUQcn0qmAOftPGTXDo0X5N1me2BC218hu4lwFAuV9NwinPJKhGPHuMdiTciozxSka3tob5Pns7uObG7bvjZhFLHnBHqWTGSOATQUuv6wllazXMnyRRM55A3bRwgyQMk4AGeSQKxfDvRDBaedLg3V05up3GOXk5VAcn0qpAHP2njJrh8Qf102NgjZS6uVkkKk4NpBiWQ5VTwxCAHI5K881bCgh9Ft/ybrE1sCotr5Wu4l9K7LhNq3CAbsncNjcD2I/dJOhHqyWg1a4lYLHHchyT9LKzwPqScADuSQB3rk8U43jtob2JSz2V3FcEAupMIbbMuUBwpRvUcEbQ3fsYnUNRur65FjNaCGK81aKVnFwCJreCCBpPLBRWZCkCuHGMEhcZzQX/hxohgsxNKP1q6Y3U7YwTJL6gnc8KpAHP2njJrh0CBdN1e4tAwW3vE+MhTAUCcem5jQ554CNjAwDxwpJuBUV4o5ghtr9DhrO8jkOW27oZWEMqZwQNwkAyRwN1BS9RaytlaT3MmNsUTPgkDcQPSoyQMk4AGeSQKyPD3p82tpvlIa6uXNzcOMeqWX1bQQTwoIA55wTxk1n9fk3kthp8ZytxcieYqTg2tv+kblVOAzBMHI52/bVuKCH0CAabq09mpUW94jXkK+ldkwwtxGo3ZOfSwAHABHZeanqDV0s7Wa4kYKkcRbJ7ZHyr7ZJOBjuc4FTfihAY4ba+QZayvI52wXDGAnZMoKA8EMC2RjarfyP868vxO1hYIA/xd0jt6tpFvbkXDuOQQT5a44P7w4OKDs8OtANrZK8vN1csbq4YgAmaX1FTgn5QQO/sTxnFcHTkaadqt1ZAhILlfjbdCAoEh9NzGnPPIVsYGATjhc1biovxNjMK2moKwVrO9Rmy20NBORBKmcEDO9OT2Aagoep9aWxs57l8YiiLYJA3Nj0ryRyWwMZ5zgVm+H/AE4bKzHmkNdTubi4cAeqeU7mGQTkLnGexwTgZxWd13Kbq50/T4ySs1wLmYqT/drf18lVOA0mzByOVUfvVb0EP04i6dqtxYjasFyhvbdfSux8hbiIDPIzhgAOAGHZa3Yf+py/5CL/AHZ6xvEyDy0tL5RzZ3qSucuD8O/6OYAoDx6kLZGMIf5HYtmzqUhHY2EP+7PQblKUoFQdjeLf9QSNG2+Gws/KOGG1bqdzvwByfRHtOexjq8ryXR/Dqwj1e7spbRZImgS7gLEny0LGOWPIION+3aDngHnkUHrOa5tSsUuIZIZATHLE0bAEglHUqwBHbgmpv802lfwMX3/xV/D4TaV/Axff/FQSXhXcyXl4BMW/syyFngsDm4d2Ekg2jBXbCF5P7in3OPW814X4Y9L2d5c3SXdlFslRby0XB9Nq7umCVbjBVBtJzkNXo/5ptK/gYvv/AIqCk1OwS4hlgkBMcsTRsBkEq6lWGR24Jry/wuvZLy9Hm7j+TbL4IndlTO0rhpFGASrRwp3HGz+pq28J9KA/uMX3/wAVedeGfSlpd3VzHdWUbRyoLy1OCNtq0rxAHDZGdikA/U+9B7nmuXVbFbiCWFwSksTxsASCVdSpGfbgnmpz802lfwMX3/xV+ZPCjSgCfgYuBn9/2/1UEx4V6hJfXZaXdnT7JLLBYHdOzHzpAFGNp8pV7n5AfcgerZrw3wu6RtLua5S8soiJES8thg8WspZQMq2Bgqo2nkENXov5ptK/gYvv/ioKPVrBbm3mgfOyWF427j0upU8jtwa818LNTe/u98u4mwsVsidwIacyv5kigAEh0ii7jjbj6mlk8KdKUEmxiwBk/P2H+qvPfC/o61uprhL2yjZZEW8tjgjFrI8iKMBsjPlggH6/bQe45rj1qwFzbTQMCVlheMgHGQ6lSM+3ep7802lfwMX3/wAVfOfwr0pEZjYREKpbA35IAzx6qCf8KtUfULlppd2bKxjsfU2S0xO64lwoxhjGoHJ+QHjOB6jmvEPCzou1unuFvrKMl1jvLfg4FrPu2gFWxgFcbTyCGr0L802lfwMX3/xUFBrenC6tpoG+WWFoz3HDKR3HbvXnfhTqz6jctcSht1pYpYklgQ029jNIAADhxHCeRwQRz3NBP4WaUiM7WMW1VLH5zwBk/vVA+FfRdtdNcLfWUZLql5AeRi2mZwgwrZAPl5APYH60Ht+az+oNOF1aTwEEiWB48Z253KQBn25rC/NNpX8DF9/8VfG88LtKijeQ2EZCIWIG/JCgkgervxQYnhRqralcPdS7t1tZQ2PqbJaXAe5lwoxhnRMck+n2zgenZrxLwp6Jtbr4hb+ziMjCO7i4IAtrlS0eCrYxwRjuMGvQPzTaV/Axff8AxUG71DpYu7Se3PaWFo/ccsCByOcZxUL4a6Et4INUe5uGlMPlSQ+e7R+fE7K8pAI4bG4REbV8w9+K2Lvwu0mKN5GsYtqIWON5O1Rk8BueBXx8HNEFvpiS+X5b3LtcMMAAK7HygoHZfL2EDv6qC5pSlAqN61txBeadfKvqS6FpJgJlorr0L35O2TZjB4DPxzVlWJ1p04NRsZ7XIDSRnYxAIWQcox4OBuAyQM4JxQbdSfijdumlzpECZpwtrGoGdzzsI9nPAyGYZ9siu/ojXWvrCGeQbZiu2VcEbZkJWRSCBg7geMcdvasXVZfjtat7UAGGyj+MkJG7M75SCPlSFIUs/fnORjZQfHV9ITTrnSJYlHlxk6ex2DcUnVViYsmOfNUcYI/TMePe9rA686e/KGnXFuADI0RMedv7VfVHywIGWABP2E9q+3R2t/G2UM5yHKbZAy7SsyemVSvsQ4bigzfFC+aPTJ0jXfLcAWka4zue4Pl47jBwzYycZxUJp+ryw6hZFrCSCK2uE0zzdsQ8yKeKPYJFzuRvMMbgAkBZWHfJaw1iUX+sW1qNzQ2a/Fz44Tzzj4RCfcj1Pj/xPOCB+dZ6bGowatbZCu10hjYjIWVbO0aMngkDcADgZwTiguKkfFS9ZNMljiyZrlktEUDO5p2CMnPAJQuAT2OK1OjdbN7YwTsMSMmJF5G2VSVkUggYIcNxjisPUHF9rcMGFaKwi+JfI3frMoKwocqQCqeserPqUj5aD5axYpp17pMqKoiAOnMRGN2JQvkHKY//AEQDGCB5jnirup7r3p78oafcQKMyeXvi+X9tH64+WBABZQCfsY9q6+lNaF7ZQXAzl4/UCNpWRfTIpHsQ4YY+lBkeKOoNFpssUa7prorZxrgnL3B8s+4wdhcjJxkCs/W7Madd6ROijaCNNfYka5SYAREDuAJUB4PALYznn76oVv8AWYLf1NDYp8TKBwnxT4+GVj7lV3Pj6qeeRWv1z06NQsJoOBJtDxsRnbLGQ8Z7E4JGDgZwzAd6DfFSHinfMmnPDHnzbqSOzQABtxncK688AmPzME++K2Oktb+OsoLjszxjeOfTIuVkTkDkOrDt7Vg3ii/1yKPhotPh89uM/rU4IjQ5XA2x4fhs5ZCOxoPjrNuunajpcyIohZG01iEGV8wK1vymP34wMYwAznirup3r/QfjtPniUZlC+bFwpImjO+PG4HGSuD9GI967umNaW9s4bhM4kjBIIwVcZWRCPYhwwP8AKgxvFC+Kac8KDMt26WcYwWy052seCORGJCMnGQPtrP122Gn6hpVxGo8tv7Mk2LGuUkXMGB3AEkeeDwAQBzz99QjGoa1FCdzQWEfxEgHCfFyY+HU/4iqFm+mV+0itbrvQfjbCaJceaoEsRKhts0RDocYJ5IwcDJDEe9BQCpHxQusaeYFz5l3NHaIAAS3mt+kHPAPlLLgn3ArY6V1wX1lBcjgyRAsOfRIOJE5A5Vww7e1T9zAL/XEBwYdOh8ztnN1cDCqcrj0xgNw2csh9jQfLWoRp+q6ZMiKIJYm01iEA2ZAktwCuO7RYxjAAbtxV3U54gaKbvT5kjUNMgE0PCkiaIh0xuB7kYOOSGI960em9bS+tIbmIkrJGG5GCrDh0I9irBgfqDQYnifcn8ntbpzLdypZp6S3Mp9RxkciNZCMnGVA96qLW3EaIigBVQKAoCgBRgAKOAMDtUdeQ/lDW40Jc2+nxeaw7Ib2XHlA/4isRZvplefUQbagUpSgUpSgh7/Qr3T7iabSlimiuSzy20rCIRXJUAXCOByrbRuTgnHB5yuz0h0ybKORpXEt5PJ5txMFC75CMbVAAwijhR/M8ZNb9KBUFNZXWk3VzLZ2pu7S6Jl8mJljaC7C4LHdwY5MLkjJGO3+K9pQTnRPTjWcLvcbGvbiUz3DION7fLGpPJVFwB/U+5ro0H9vqH+dT/h2lbdYugf3jUP8AOp/w7SgwLrQb3Tp55dKSKaG5ZpHt5mEQguiAPiEYD1I2BuTg8cEZ42+kOl/gYnLv5t1NIZribAXzJSOcADhB7D6k+5repQK8+mtbnRbm6ktbf4mzun81YkZIjBesFTad5AMcrbeRyDgBTxu9BqQ8Sem4r2CETGTat5brtV2RT5tzDEzEDu2x2APtk4oOzojpprKBmmKteTytPcOvZpXOdik87VGAP6njcao6+Nnb+XGiBmYKoXc7F2OB3Zjyx+tfaghJ+n73TZp30qOKaC5LSNBM4iFtdMAPPRgPVGcDMfB9IwR7bvSHSw0+J9z+bczSGa4mIAMszfMQB8qj2Htz7k1vUoFQHwF1o9xdfBWhurS6YzxxxsqG2uiAHV9xA8pyAcjlcY28ZN/SgnOh+lzYW7ecyvdzStPcSKMB5nJJAzztUYA+3BOBkiqOlKDzrVLK40V5WsDbG0u5SRHcyLCtteykAOhx+kjb/t9xt4IAqo6Q6WXT4WXeZZ5ZGmnmYAGad+XbA+Vc9h7f+zXB4g9N293FC1xEJGW7t0XcW4WW5hSQAA49Skg1T2tuI0VEGFVQoBJOABgDJyTx9tB9agBZXWkT3S2Vmbq0uWM8SxsqfDXLbQ6SBiP0LH1Ar8uNuPer+lBPdD9LnT7YrK4kupZWnuJVGBJPISzEfQZwO2cZwM4qhpSgUpSgUpSgUpSgUpSgVNaH1HavO6xeYrzzuQ0isqTSwKsMixseMhYR6ffaxGcGqWonQ+jZ45IPPaIQ293c3KGNnZ5XuGk2qwZFCKqzNnBYkgduchbUpSgVhdR6pCrxW8qTSSOROiQqWP6vLFIGJGMAP5fHvnFbtSvVHTUtxeW1xGscixQyxlHnmtyTI0RVg8KMSB5ZyDwc0FRG2QDgjIBweCPofrX6r8xk4G4ANjkA5APuASBkf0FfqgUpSgUpSgUpSgweoNWhEkdrJHNLKQtyqQqWOIJY2DkjHAk2ce+a3VOQP5e9T2pdLfEajDdOf0Udo8W1XkR/MaSN1b0EZXCNkE+44PtRUClKUClKUClKUClKUClKUClKUClKUClKUClKUClKUClKUClKUClKUClKUClKUClKUClKU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73" y="395654"/>
            <a:ext cx="5586412" cy="314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35463" y="3186941"/>
            <a:ext cx="9764167" cy="2001892"/>
          </a:xfrm>
        </p:spPr>
        <p:txBody>
          <a:bodyPr/>
          <a:lstStyle/>
          <a:p>
            <a:pPr algn="ctr"/>
            <a:r>
              <a:rPr lang="en-US" sz="4000" b="1" dirty="0" smtClean="0"/>
              <a:t>D and B are nodes</a:t>
            </a:r>
          </a:p>
          <a:p>
            <a:pPr algn="ctr"/>
            <a:r>
              <a:rPr lang="en-US" sz="4000" b="1" dirty="0" smtClean="0"/>
              <a:t>Nodes are minimum amplitude</a:t>
            </a:r>
          </a:p>
          <a:p>
            <a:pPr algn="ctr"/>
            <a:r>
              <a:rPr lang="en-US" sz="4000" b="1" dirty="0" smtClean="0"/>
              <a:t>Antinodes are maximum amplitude points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2" name="AutoShape 2" descr="data:image/jpeg;base64,/9j/4AAQSkZJRgABAQAAAQABAAD/2wCEAAkGBhEOEBEUEhMWFBERFxkYFhcYFBcXGBsWGBoVHB8VFxojHiYgGxsoGxMVIC8iJCcwOCwvFio9OjAqNSgrLSoBCQoKDgwOGg8PGi4iHyU0LCoxMywtMjU1LDQpLCkvLCwqLDUvLzYwKSw1KjQwLzQpLSoyNS8sLCkuNTUzKjYsNP/AABEIAHUAsAMBIgACEQEDEQH/xAAbAAEAAgMBAQAAAAAAAAAAAAAABAUCAwYBB//EAD4QAAIBAwIEAwQHBQcFAAAAAAECAwAEERIhBTFBUQYTYSIycYEjQlJyc4KRFFNiocEHFiQzg6LwVGOSk7P/xAAYAQEBAQEBAAAAAAAAAAAAAAAAAwIEAf/EACoRAAICAAUBBwUBAAAAAAAAAAABAhEDEiExQVETImGhscHwBCNxgeHR/9oADAMBAAIRAxEAPwD7jSlKAUpSgFcAvGbyBl2kmDy3kkY3OfKW6/wzYHLKxsncEj6u/f1E4rxBbaCWVslYlLYHM4Huj1JwB6mgOTv/ABROY5VEkWj6QLcLHIEciJGEUYEmRIWdgCGP+WRjVsFv4oul1oFiAiiyDLIqscRRkSnMmWUsxG6gd3GDXZwMxVSw0sQCVznBxuM9cHrUYcSH7SYCpBMQkRs7MA2lwOxUmLP4ooD3hF758EUm/tqDuuk7/wAOTj9T8amUpQClKUApSlAKUpQClKUApSlAKUpQClKUApSlAKo+Onzp7W3HIt58v4cBUgH4ytF/4nsavKo/D/00t1cnk7+TGf8AtQFl2+MrTH5jsKAvKo/FI8pYrkc7R9b/AILDTL8gh1/6Yq8rGWIOpVgCrAgg8iDzBoD0GvapfCshWJoGOXs3MJJ5lAAY2PqYmjyepzV1QClKUApSlAKUpQClKUApSlAKUpQCot7xOKDGtwGb3VGWdvuoMs3yFaeI8QZWEUWGncZGd1Rf3j+nYfWO3cjZw/haQAkZaRvfkbd2Pqe3oNh0ArNt6IuoRis0+dkuf8RR8G8exXMlyhikQW76dWh2GCWGXAXMe6H3v1510lvcpKoZGDKeRUgg/AivIbRIyxVFUucsQACT3Pc1BvOGlGMtuAJebpnCSjqG6B+z9+eRmsrNFa6lcR4GLP7acNqt2tuelvk88SX7wW7mP/OfEcX4shCqT3ALaj6KalWFmlrDHGuyQoFBJ6KMZJ77ZJqqup0naC4ZwtvbeYzqwIcT4CKrL3UPLtzJK4zW+Cwa6PmXCnQcGOA8lH2pRyZz2OQvLnkm0Umr4OOdxeVrUr7/APtBtobqG3GZPNzmRDqVeeBtkscqeXKugs7+KcZidXA56WBwex7H0NeScNhaSORo1MkQIRioyoPMKelar/hCSnWMxzAezKuzD0P2l/hbIrbeG6pUTWdXepAvP8NfQy8kux5EnbzE1PE3zBmQ98r2q9qhuM3kUlvKRDcppZSNxqVgyTxgn2l1KMrnI3BPU7WY3zFVJFqpwzKSDKRzVSOUY6ke8dhtnMpd3QvhQz67Jbv5z4GPG/FkNrFK4zK0Q3VAWAPLDsAVTn1NecF8Ww3MUTtmIyjYOCoJ5YRyAr7joflVqLKMR+WEXy8Y0aRpx2xyxXps49Hl6F8vGNGkacdscsVOp3dnTn+m7PLkd3vfFdK/fubqVTajYsASTaMdiSSYT2J6xHufd+77sriXEShWOIB55PdXoB1kfsgz8zsNzVI950c+LDJrdp7P5z4e2pIvL+KBdUrqi92YL8hnmaorPx9Zy3EsGsoYse040Kc4zgnlgkDfGc7Va2HCEiOtj5k5HtSt73wX7C/wr/PnWVvwWCOWWVI1Es2PMbG7Y7/83qq7NXds53ndUTEcMAQQQeRG4r2qefhzWx8y2B0jJkgB9lx1MY5LJ12wG5HuJTcZiEIm1ZRsBcDLFicBAvPXnbTzzWJJJXwUhcnlS1JU9wkalnYKq7lmIAHxJrm+M+PYraS3QRySCd9OoI6jAKjKZX6Tdx7v61aWnDmkYTXABkzlI85WIdMdDJ3b5DYVPmtEcqWRWKHKkgEg9x2NReaS00OzDeBhT+4nPe6dLbzpmqz4pFOSEYFl95SCrr95CAw+YqVUS/4Wk4GrIdfckXZ0PdT/AE5HqDWnh182owzYEyDOQMLIv7xP6r9U+hBOra0ZJwjJZocbp+vicX4C4Bf8JuLj9vufPS8ceW+SR5gJ9/PuFgQABttjnjP0WtdxbrKjI4DIwwQeRBqtjFzbYUA3EQ5HUFmA7NkhZPvZB75O9USTWhzNu9S2rXcXCxIzuwVFGSScAAdTXLcE8dPdT3UQtZM27BRgrn6w+kyQEOV5ZO3wq4jsJZ2V7jSFUhkhXdQw5NI312HQYAB33IBG5Ybg6noZU1Jd04ni3gm8u+JRcSSUxxRlGFsch3WP/arOOjbjYEjp9EsrxJkV0OVPyII5qw6MDsQeRFb6rbjhjq7SwMEdsa1beN8bZYc1bG2odtw2BiMm7tbHTBRkssnT6+z9vPwsqVyPFfFF7Bd2sItcrLnVpbXnH2G9kLjmdQ61ctBcXG0mIIjzVG1SMOxfACD7uT2I51hYidpF5/SSw1GU2kmr3T5a2X4OQ/tA8Fv4geEQzmGO0Zw0mCQztoyEAIyV0bnOMnHQ47Hgl17AhYaJYFVXXpjGA6nqh0nB9MbEEVYQwLGoVAFVRgADAAHQCovEeG+bpZWMc0fuOADjPNWH1kO2V9OYIBFY9JHLiNX3Fp6/0m0rnuMeIp7K3lklty5jUnVGwMZPc59tB8jjvWPBfEk99bRSRWxVpFyWdwIwe4x7bjb7Iz3qnZSrNx+SPaRuuSz4xfBFEajXNMCqJ323ZuyDIyfluSAeK/s/8IT8Beb9quPPjuTGqv7WEZS4AfVkjV5mARsCMdRXccP4b5RZ3bzJn95yMbDkij6qDoPmSTvUqWJXUqwDKwwQRkEHoRU5VtH5/CuG9e/t0+cmdKqUtri22jxNEOSu2mRR2D4IYdtW/wDEelPZeLLuW/uLcWuFiUFdTaSD7O7t7SkHVtpHT44k8RKrOuH0c8RSeG00le6Wmi2f5OovLtIUZ3OFXn/QAcySdgBzJr51B4JvI+KtxQyExMS5tRkuFZNHL3SwHtYHM7Ak7nuYOGO7rJOwZkJKIu0aE7ZHVnxkaj32AqyrcW7t7EJqMVli7fX2Xv5dXqtrlJUV0YMjDII5EVtqrl4fJC7Pb6cOdTxNsrN1ZGHuMeuxB7A5NVHHfHZspLZHtZdU76eacvZGUIJDnLjbb5VaOG5uoanM5qKuR1dfPPGvhKfjF9bPbXTwx2R+kI1afMLAkR4O8gXIbOw2HcDrZP2m5yuk20Z5sWVpiOy4JVPvZJ9OtWNrapEiogCoowAO3/OtZaSWppNt6G2lKVg0YJCqkkKAW3JAAJPc96zpSgFKUoCHxS9MCBwAVDKH57IzAFh8M5+ANTK1XVssqOjDKupVh6MMH+RqLwO5aSBdZzImY39XQlSfnjV+as3qWyp4eZbp6/vb0fkT6UpWiJEvLsK0UZXV5xYY6BQpJJ9NgPzVJRAoAAAA2AGwA7Cq22+lu5X6QKIl+82Hf+Xkj8pq0rUlVIytdRSlKyaFMUpQClKUArVLbI5UsqsUOVJAOD3HY1tpQClKUApSlAKUpQClKUAqrtforqVPqzqJV+8uEcf/ACP5jVpVXxz2PKm/cyAt+G/sN8gGDflrMupfA1bh10/fHmWlYTShFZmOFUEk9gNyf0rOqvxB7caxf9Q6xn7nvP8A7FYfOqRVujnbpWZ8AiIgVmGHmJlYHmDIdWk+oBC/lqxpSvG7dhKlQpSleHopSlAKUpQClKUApSlAKUpQClKUApSlAK1XNusqOjDKupVh3DDBH6Go/GeJC1geQ4JUAKCcAuxCqpPQFmUZ6Zqtt/GduY4GbUDKisQqs6plxGQzAYAEns5/pQ9TadoseCyu0CeZnzEyjk9WQlS3wONXzrSPpbw/Zto8f6ku/wCoRB/7ahr4xi3Lo6IplU6kYuTHLDFlFAOQWmA559Dvjf8A3rtgAcuPe1jynymltBaXb2AGGMnoCeQJr2PdQxHnk3trZc0rnLjxpCkwXcQCOZmkKOAWjlt4gsZxhwWnYZHUDoancN8TW906pExZmUv7pwAGZDk8veRh8vUZ8PC1pSlAKUpQClKUApSlAKUpQClKUApSlAKUpQEa+4fHOEEgyqOHA6ErnGR1Gd8elV/91Lb2wFID52DYAzIJcKOg1jOPWlKAP4WgYknWcuzgatgWkhlIHoZIEbfuehr2bwvAxY+2NZYuA5AcO2oo/ddW+PUjkxBUoDBvCNuSxOs7OFGs4TXJHK2gdPpIkbfPLHLapMfA0EkMjM7tACE1Fdi2QW2UbkMR29MgGlKAsqUpQClKUApSlAKUpQClKU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hEOEBEUEhMWFBERFxkYFhcYFBcXGBsWGBoVHB8VFxojHiYgGxsoGxMVIC8iJCcwOCwvFio9OjAqNSgrLSoBCQoKDgwOGg8PGi4iHyU0LCoxMywtMjU1LDQpLCkvLCwqLDUvLzYwKSw1KjQwLzQpLSoyNS8sLCkuNTUzKjYsNP/AABEIAHUAsAMBIgACEQEDEQH/xAAbAAEAAgMBAQAAAAAAAAAAAAAABAUCAwYBB//EAD4QAAIBAwIEAwQHBQcFAAAAAAECAwAEERIhBTFBUQYTYSIycYEjQlJyc4KRFFNiocEHFiQzg6LwVGOSk7P/xAAYAQEBAQEBAAAAAAAAAAAAAAAAAwIEAf/EACoRAAICAAUBBwUBAAAAAAAAAAABAhEDEiExQVETImGhscHwBCNxgeHR/9oADAMBAAIRAxEAPwD7jSlKAUpSgFcAvGbyBl2kmDy3kkY3OfKW6/wzYHLKxsncEj6u/f1E4rxBbaCWVslYlLYHM4Huj1JwB6mgOTv/ABROY5VEkWj6QLcLHIEciJGEUYEmRIWdgCGP+WRjVsFv4oul1oFiAiiyDLIqscRRkSnMmWUsxG6gd3GDXZwMxVSw0sQCVznBxuM9cHrUYcSH7SYCpBMQkRs7MA2lwOxUmLP4ooD3hF758EUm/tqDuuk7/wAOTj9T8amUpQClKUApSlAKUpQClKUApSlAKUpQClKUApSlAKo+Onzp7W3HIt58v4cBUgH4ytF/4nsavKo/D/00t1cnk7+TGf8AtQFl2+MrTH5jsKAvKo/FI8pYrkc7R9b/AILDTL8gh1/6Yq8rGWIOpVgCrAgg8iDzBoD0GvapfCshWJoGOXs3MJJ5lAAY2PqYmjyepzV1QClKUApSlAKUpQClKUApSlAKUpQCot7xOKDGtwGb3VGWdvuoMs3yFaeI8QZWEUWGncZGd1Rf3j+nYfWO3cjZw/haQAkZaRvfkbd2Pqe3oNh0ArNt6IuoRis0+dkuf8RR8G8exXMlyhikQW76dWh2GCWGXAXMe6H3v1510lvcpKoZGDKeRUgg/AivIbRIyxVFUucsQACT3Pc1BvOGlGMtuAJebpnCSjqG6B+z9+eRmsrNFa6lcR4GLP7acNqt2tuelvk88SX7wW7mP/OfEcX4shCqT3ALaj6KalWFmlrDHGuyQoFBJ6KMZJ77ZJqqup0naC4ZwtvbeYzqwIcT4CKrL3UPLtzJK4zW+Cwa6PmXCnQcGOA8lH2pRyZz2OQvLnkm0Umr4OOdxeVrUr7/APtBtobqG3GZPNzmRDqVeeBtkscqeXKugs7+KcZidXA56WBwex7H0NeScNhaSORo1MkQIRioyoPMKelar/hCSnWMxzAezKuzD0P2l/hbIrbeG6pUTWdXepAvP8NfQy8kux5EnbzE1PE3zBmQ98r2q9qhuM3kUlvKRDcppZSNxqVgyTxgn2l1KMrnI3BPU7WY3zFVJFqpwzKSDKRzVSOUY6ke8dhtnMpd3QvhQz67Jbv5z4GPG/FkNrFK4zK0Q3VAWAPLDsAVTn1NecF8Ww3MUTtmIyjYOCoJ5YRyAr7joflVqLKMR+WEXy8Y0aRpx2xyxXps49Hl6F8vGNGkacdscsVOp3dnTn+m7PLkd3vfFdK/fubqVTajYsASTaMdiSSYT2J6xHufd+77sriXEShWOIB55PdXoB1kfsgz8zsNzVI950c+LDJrdp7P5z4e2pIvL+KBdUrqi92YL8hnmaorPx9Zy3EsGsoYse040Kc4zgnlgkDfGc7Va2HCEiOtj5k5HtSt73wX7C/wr/PnWVvwWCOWWVI1Es2PMbG7Y7/83qq7NXds53ndUTEcMAQQQeRG4r2qefhzWx8y2B0jJkgB9lx1MY5LJ12wG5HuJTcZiEIm1ZRsBcDLFicBAvPXnbTzzWJJJXwUhcnlS1JU9wkalnYKq7lmIAHxJrm+M+PYraS3QRySCd9OoI6jAKjKZX6Tdx7v61aWnDmkYTXABkzlI85WIdMdDJ3b5DYVPmtEcqWRWKHKkgEg9x2NReaS00OzDeBhT+4nPe6dLbzpmqz4pFOSEYFl95SCrr95CAw+YqVUS/4Wk4GrIdfckXZ0PdT/AE5HqDWnh182owzYEyDOQMLIv7xP6r9U+hBOra0ZJwjJZocbp+vicX4C4Bf8JuLj9vufPS8ceW+SR5gJ9/PuFgQABttjnjP0WtdxbrKjI4DIwwQeRBqtjFzbYUA3EQ5HUFmA7NkhZPvZB75O9USTWhzNu9S2rXcXCxIzuwVFGSScAAdTXLcE8dPdT3UQtZM27BRgrn6w+kyQEOV5ZO3wq4jsJZ2V7jSFUhkhXdQw5NI312HQYAB33IBG5Ybg6noZU1Jd04ni3gm8u+JRcSSUxxRlGFsch3WP/arOOjbjYEjp9EsrxJkV0OVPyII5qw6MDsQeRFb6rbjhjq7SwMEdsa1beN8bZYc1bG2odtw2BiMm7tbHTBRkssnT6+z9vPwsqVyPFfFF7Bd2sItcrLnVpbXnH2G9kLjmdQ61ctBcXG0mIIjzVG1SMOxfACD7uT2I51hYidpF5/SSw1GU2kmr3T5a2X4OQ/tA8Fv4geEQzmGO0Zw0mCQztoyEAIyV0bnOMnHQ47Hgl17AhYaJYFVXXpjGA6nqh0nB9MbEEVYQwLGoVAFVRgADAAHQCovEeG+bpZWMc0fuOADjPNWH1kO2V9OYIBFY9JHLiNX3Fp6/0m0rnuMeIp7K3lklty5jUnVGwMZPc59tB8jjvWPBfEk99bRSRWxVpFyWdwIwe4x7bjb7Iz3qnZSrNx+SPaRuuSz4xfBFEajXNMCqJ323ZuyDIyfluSAeK/s/8IT8Beb9quPPjuTGqv7WEZS4AfVkjV5mARsCMdRXccP4b5RZ3bzJn95yMbDkij6qDoPmSTvUqWJXUqwDKwwQRkEHoRU5VtH5/CuG9e/t0+cmdKqUtri22jxNEOSu2mRR2D4IYdtW/wDEelPZeLLuW/uLcWuFiUFdTaSD7O7t7SkHVtpHT44k8RKrOuH0c8RSeG00le6Wmi2f5OovLtIUZ3OFXn/QAcySdgBzJr51B4JvI+KtxQyExMS5tRkuFZNHL3SwHtYHM7Ak7nuYOGO7rJOwZkJKIu0aE7ZHVnxkaj32AqyrcW7t7EJqMVli7fX2Xv5dXqtrlJUV0YMjDII5EVtqrl4fJC7Pb6cOdTxNsrN1ZGHuMeuxB7A5NVHHfHZspLZHtZdU76eacvZGUIJDnLjbb5VaOG5uoanM5qKuR1dfPPGvhKfjF9bPbXTwx2R+kI1afMLAkR4O8gXIbOw2HcDrZP2m5yuk20Z5sWVpiOy4JVPvZJ9OtWNrapEiogCoowAO3/OtZaSWppNt6G2lKVg0YJCqkkKAW3JAAJPc96zpSgFKUoCHxS9MCBwAVDKH57IzAFh8M5+ANTK1XVssqOjDKupVh6MMH+RqLwO5aSBdZzImY39XQlSfnjV+as3qWyp4eZbp6/vb0fkT6UpWiJEvLsK0UZXV5xYY6BQpJJ9NgPzVJRAoAAAA2AGwA7Cq22+lu5X6QKIl+82Hf+Xkj8pq0rUlVIytdRSlKyaFMUpQClKUArVLbI5UsqsUOVJAOD3HY1tpQClKUApSlAKUpQClKUAqrtforqVPqzqJV+8uEcf/ACP5jVpVXxz2PKm/cyAt+G/sN8gGDflrMupfA1bh10/fHmWlYTShFZmOFUEk9gNyf0rOqvxB7caxf9Q6xn7nvP8A7FYfOqRVujnbpWZ8AiIgVmGHmJlYHmDIdWk+oBC/lqxpSvG7dhKlQpSleHopSlAKUpQClKUApSlAKUpQClKUApSlAK1XNusqOjDKupVh3DDBH6Go/GeJC1geQ4JUAKCcAuxCqpPQFmUZ6Zqtt/GduY4GbUDKisQqs6plxGQzAYAEns5/pQ9TadoseCyu0CeZnzEyjk9WQlS3wONXzrSPpbw/Zto8f6ku/wCoRB/7ahr4xi3Lo6IplU6kYuTHLDFlFAOQWmA559Dvjf8A3rtgAcuPe1jynymltBaXb2AGGMnoCeQJr2PdQxHnk3trZc0rnLjxpCkwXcQCOZmkKOAWjlt4gsZxhwWnYZHUDoancN8TW906pExZmUv7pwAGZDk8veRh8vUZ8PC1pSlAKUpQClKUApSlAKUpQClKUApSlAKUpQEa+4fHOEEgyqOHA6ErnGR1Gd8elV/91Lb2wFID52DYAzIJcKOg1jOPWlKAP4WgYknWcuzgatgWkhlIHoZIEbfuehr2bwvAxY+2NZYuA5AcO2oo/ddW+PUjkxBUoDBvCNuSxOs7OFGs4TXJHK2gdPpIkbfPLHLapMfA0EkMjM7tACE1Fdi2QW2UbkMR29MgGlKAsqUpQClKUApSlAKUpQClKU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692" y="312738"/>
            <a:ext cx="5161524" cy="282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8885530" cy="2820772"/>
          </a:xfrm>
        </p:spPr>
        <p:txBody>
          <a:bodyPr/>
          <a:lstStyle/>
          <a:p>
            <a:r>
              <a:rPr lang="en-US" sz="3600" b="1" dirty="0" smtClean="0"/>
              <a:t>What are basic differences between sound waves and electro-magnetic waves?</a:t>
            </a:r>
          </a:p>
          <a:p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4001206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60000"/>
            <a:lumOff val="40000"/>
          </a:schemeClr>
        </a:solidFill>
        <a:ln>
          <a:solidFill>
            <a:schemeClr val="bg2">
              <a:lumMod val="60000"/>
              <a:lumOff val="40000"/>
            </a:schemeClr>
          </a:solidFill>
        </a:ln>
      </a:spPr>
      <a:bodyPr rtlCol="0" anchor="ctr"/>
      <a:lstStyle>
        <a:defPPr algn="ctr">
          <a:lnSpc>
            <a:spcPct val="90000"/>
          </a:lnSpc>
          <a:defRPr sz="2400" dirty="0" smtClean="0">
            <a:solidFill>
              <a:schemeClr val="bg2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>
              <a:lumMod val="60000"/>
              <a:lumOff val="4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GameBoardColorful_16x9.potx" id="{98C88DC9-98CC-4C0C-8A35-B3A047044276}" vid="{FD87E919-AD65-4324-B175-BCA884E59E92}"/>
    </a:ext>
  </a:extLst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TS104001206</Template>
  <TotalTime>0</TotalTime>
  <Words>1159</Words>
  <Application>Microsoft Office PowerPoint</Application>
  <PresentationFormat>Custom</PresentationFormat>
  <Paragraphs>258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TS104001206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 Waves 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Buoyancy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 MISC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2013-12-16T01:50:48Z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